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 Id="rId3" Type="http://schemas.openxmlformats.org/officeDocument/2006/relationships/image" Target="../media/image3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julien-vitay.net/deeprl/DPG.html"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Quadruped Gait Learning"/>
          <p:cNvSpPr txBox="1"/>
          <p:nvPr>
            <p:ph type="ctrTitle"/>
          </p:nvPr>
        </p:nvSpPr>
        <p:spPr>
          <a:prstGeom prst="rect">
            <a:avLst/>
          </a:prstGeom>
        </p:spPr>
        <p:txBody>
          <a:bodyPr/>
          <a:lstStyle/>
          <a:p>
            <a:pPr/>
            <a:r>
              <a:t>Quadruped Gait Learning</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tability Criteria"/>
          <p:cNvSpPr txBox="1"/>
          <p:nvPr>
            <p:ph type="title"/>
          </p:nvPr>
        </p:nvSpPr>
        <p:spPr>
          <a:prstGeom prst="rect">
            <a:avLst/>
          </a:prstGeom>
        </p:spPr>
        <p:txBody>
          <a:bodyPr/>
          <a:lstStyle/>
          <a:p>
            <a:pPr lvl="1"/>
            <a:r>
              <a:t>Stability Criteria</a:t>
            </a:r>
          </a:p>
        </p:txBody>
      </p:sp>
      <p:sp>
        <p:nvSpPr>
          <p:cNvPr id="196" name="Equations for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Equations for Zero Moment Point</a:t>
            </a:r>
          </a:p>
        </p:txBody>
      </p:sp>
      <p:sp>
        <p:nvSpPr>
          <p:cNvPr id="197" name="The characteristic equations of ZMP. The inertial force and inertial moment here need to be computed by a dynamic analysis of the quadruped performed later in the report"/>
          <p:cNvSpPr txBox="1"/>
          <p:nvPr>
            <p:ph type="body" sz="quarter" idx="1"/>
          </p:nvPr>
        </p:nvSpPr>
        <p:spPr>
          <a:xfrm>
            <a:off x="1206500" y="7723666"/>
            <a:ext cx="11306432" cy="4780850"/>
          </a:xfrm>
          <a:prstGeom prst="rect">
            <a:avLst/>
          </a:prstGeom>
        </p:spPr>
        <p:txBody>
          <a:bodyPr/>
          <a:lstStyle>
            <a:lvl1pPr defTabSz="808990">
              <a:spcBef>
                <a:spcPts val="1700"/>
              </a:spcBef>
              <a:defRPr spc="-53" sz="5390"/>
            </a:lvl1pPr>
          </a:lstStyle>
          <a:p>
            <a:pPr/>
            <a:r>
              <a:t>The characteristic equations of ZMP. The inertial force and inertial moment here need to be computed by a dynamic analysis of the quadruped performed later in the report</a:t>
            </a:r>
          </a:p>
        </p:txBody>
      </p:sp>
      <p:pic>
        <p:nvPicPr>
          <p:cNvPr id="198" name="Image" descr="Image"/>
          <p:cNvPicPr>
            <a:picLocks noChangeAspect="1"/>
          </p:cNvPicPr>
          <p:nvPr/>
        </p:nvPicPr>
        <p:blipFill>
          <a:blip r:embed="rId2">
            <a:extLst/>
          </a:blip>
          <a:stretch>
            <a:fillRect/>
          </a:stretch>
        </p:blipFill>
        <p:spPr>
          <a:xfrm>
            <a:off x="12412043" y="2481705"/>
            <a:ext cx="11306433" cy="6236284"/>
          </a:xfrm>
          <a:prstGeom prst="rect">
            <a:avLst/>
          </a:prstGeom>
          <a:ln w="12700">
            <a:miter lim="400000"/>
          </a:ln>
        </p:spPr>
      </p:pic>
      <p:sp>
        <p:nvSpPr>
          <p:cNvPr id="199" name="The force schematic used to calculate the position of ZMP.…"/>
          <p:cNvSpPr txBox="1"/>
          <p:nvPr/>
        </p:nvSpPr>
        <p:spPr>
          <a:xfrm>
            <a:off x="13682254" y="8733028"/>
            <a:ext cx="9602089" cy="399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force schematic used to calculate the position of ZMP.</a:t>
            </a:r>
          </a:p>
          <a:p>
            <a:pPr/>
            <a:r>
              <a:t>Here G is gravity, F is the inertial force on COM C, N is the inertial moment</a:t>
            </a:r>
          </a:p>
        </p:txBody>
      </p:sp>
      <p:pic>
        <p:nvPicPr>
          <p:cNvPr id="200" name="Image" descr="Image"/>
          <p:cNvPicPr>
            <a:picLocks noChangeAspect="1"/>
          </p:cNvPicPr>
          <p:nvPr/>
        </p:nvPicPr>
        <p:blipFill>
          <a:blip r:embed="rId3">
            <a:extLst/>
          </a:blip>
          <a:stretch>
            <a:fillRect/>
          </a:stretch>
        </p:blipFill>
        <p:spPr>
          <a:xfrm>
            <a:off x="1200608" y="4217345"/>
            <a:ext cx="10970583" cy="3293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tability Criteria"/>
          <p:cNvSpPr txBox="1"/>
          <p:nvPr>
            <p:ph type="title"/>
          </p:nvPr>
        </p:nvSpPr>
        <p:spPr>
          <a:prstGeom prst="rect">
            <a:avLst/>
          </a:prstGeom>
        </p:spPr>
        <p:txBody>
          <a:bodyPr/>
          <a:lstStyle/>
          <a:p>
            <a:pPr/>
            <a:r>
              <a:t>Stability Criteria</a:t>
            </a:r>
          </a:p>
        </p:txBody>
      </p:sp>
      <p:sp>
        <p:nvSpPr>
          <p:cNvPr id="203" name="Virtual Support Plane and Modified Zero Moment P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204"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ability Criteria"/>
          <p:cNvSpPr txBox="1"/>
          <p:nvPr>
            <p:ph type="title"/>
          </p:nvPr>
        </p:nvSpPr>
        <p:spPr>
          <a:prstGeom prst="rect">
            <a:avLst/>
          </a:prstGeom>
        </p:spPr>
        <p:txBody>
          <a:bodyPr/>
          <a:lstStyle/>
          <a:p>
            <a:pPr lvl="1"/>
            <a:r>
              <a:t>Stability Criteria</a:t>
            </a:r>
          </a:p>
        </p:txBody>
      </p:sp>
      <p:sp>
        <p:nvSpPr>
          <p:cNvPr id="207" name="Calculating the Virtual Support Plane"/>
          <p:cNvSpPr txBox="1"/>
          <p:nvPr>
            <p:ph type="body" idx="21"/>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208"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209"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210"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212"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213"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214"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215"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218" name="Calculation of Modified Zero Moment Point"/>
          <p:cNvSpPr txBox="1"/>
          <p:nvPr>
            <p:ph type="body" idx="21"/>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219"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220"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221"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222"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223"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224"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25"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tability Criteria"/>
          <p:cNvSpPr txBox="1"/>
          <p:nvPr>
            <p:ph type="title"/>
          </p:nvPr>
        </p:nvSpPr>
        <p:spPr>
          <a:prstGeom prst="rect">
            <a:avLst/>
          </a:prstGeom>
        </p:spPr>
        <p:txBody>
          <a:bodyPr/>
          <a:lstStyle/>
          <a:p>
            <a:pPr/>
            <a:r>
              <a:t>Stability Criteria</a:t>
            </a:r>
          </a:p>
        </p:txBody>
      </p:sp>
      <p:sp>
        <p:nvSpPr>
          <p:cNvPr id="228" name="Calculation of the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29"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alculating Stability Criteria"/>
          <p:cNvSpPr txBox="1"/>
          <p:nvPr>
            <p:ph type="title"/>
          </p:nvPr>
        </p:nvSpPr>
        <p:spPr>
          <a:xfrm>
            <a:off x="1206500" y="1079500"/>
            <a:ext cx="8184797" cy="1435100"/>
          </a:xfrm>
          <a:prstGeom prst="rect">
            <a:avLst/>
          </a:prstGeom>
        </p:spPr>
        <p:txBody>
          <a:bodyPr/>
          <a:lstStyle>
            <a:lvl1pPr defTabSz="1414236">
              <a:defRPr spc="-98" sz="4930"/>
            </a:lvl1pPr>
          </a:lstStyle>
          <a:p>
            <a:pPr/>
            <a:r>
              <a:t>Calculating Stability Criteria</a:t>
            </a:r>
          </a:p>
        </p:txBody>
      </p:sp>
      <p:sp>
        <p:nvSpPr>
          <p:cNvPr id="232" name="Computing ZMP for the available quadruped"/>
          <p:cNvSpPr txBox="1"/>
          <p:nvPr>
            <p:ph type="body" idx="21"/>
          </p:nvPr>
        </p:nvSpPr>
        <p:spPr>
          <a:xfrm>
            <a:off x="1206500" y="2372962"/>
            <a:ext cx="8184797" cy="934780"/>
          </a:xfrm>
          <a:prstGeom prst="rect">
            <a:avLst/>
          </a:prstGeom>
          <a:extLst>
            <a:ext uri="{C572A759-6A51-4108-AA02-DFA0A04FC94B}">
              <ma14:wrappingTextBoxFlag xmlns:ma14="http://schemas.microsoft.com/office/mac/drawingml/2011/main" val="1"/>
            </a:ext>
          </a:extLst>
        </p:spPr>
        <p:txBody>
          <a:bodyPr/>
          <a:lstStyle>
            <a:lvl1pPr defTabSz="445770">
              <a:defRPr sz="2970"/>
            </a:lvl1pPr>
          </a:lstStyle>
          <a:p>
            <a:pPr/>
            <a:r>
              <a:t>Computing ZMP for the available quadruped </a:t>
            </a:r>
          </a:p>
        </p:txBody>
      </p:sp>
      <p:sp>
        <p:nvSpPr>
          <p:cNvPr id="233" name="The following figure depicts the simplified model of the quadruped.…"/>
          <p:cNvSpPr txBox="1"/>
          <p:nvPr>
            <p:ph type="body" sz="quarter" idx="1"/>
          </p:nvPr>
        </p:nvSpPr>
        <p:spPr>
          <a:xfrm>
            <a:off x="1206500" y="4248504"/>
            <a:ext cx="7076076" cy="8256012"/>
          </a:xfrm>
          <a:prstGeom prst="rect">
            <a:avLst/>
          </a:prstGeom>
        </p:spPr>
        <p:txBody>
          <a:bodyPr/>
          <a:lstStyle/>
          <a:p>
            <a:pPr marL="495934" indent="-495934" defTabSz="586104">
              <a:spcBef>
                <a:spcPts val="1200"/>
              </a:spcBef>
              <a:buSzPct val="123000"/>
              <a:buChar char="•"/>
              <a:defRPr spc="-39" sz="3905"/>
            </a:pPr>
            <a:r>
              <a:t>The following figure depicts the simplified model of the quadruped.</a:t>
            </a:r>
          </a:p>
          <a:p>
            <a:pPr marL="495934" indent="-495934" defTabSz="586104">
              <a:spcBef>
                <a:spcPts val="1200"/>
              </a:spcBef>
              <a:buSzPct val="123000"/>
              <a:buChar char="•"/>
              <a:defRPr spc="-39" sz="3905"/>
            </a:pPr>
            <a14:m>
              <m:oMath>
                <m:sSub>
                  <m:e>
                    <m:r>
                      <a:rPr xmlns:a="http://schemas.openxmlformats.org/drawingml/2006/main" sz="4650" i="1">
                        <a:solidFill>
                          <a:srgbClr val="000000"/>
                        </a:solidFill>
                        <a:latin typeface="Cambria Math" panose="02040503050406030204" pitchFamily="18" charset="0"/>
                      </a:rPr>
                      <m:t>F</m:t>
                    </m:r>
                  </m:e>
                  <m:sub>
                    <m:r>
                      <a:rPr xmlns:a="http://schemas.openxmlformats.org/drawingml/2006/main" sz="4650" i="1">
                        <a:solidFill>
                          <a:srgbClr val="000000"/>
                        </a:solidFill>
                        <a:latin typeface="Cambria Math" panose="02040503050406030204" pitchFamily="18" charset="0"/>
                      </a:rPr>
                      <m:t>f</m:t>
                    </m:r>
                    <m:r>
                      <a:rPr xmlns:a="http://schemas.openxmlformats.org/drawingml/2006/main" sz="4650" i="1">
                        <a:solidFill>
                          <a:srgbClr val="000000"/>
                        </a:solidFill>
                        <a:latin typeface="Cambria Math" panose="02040503050406030204" pitchFamily="18" charset="0"/>
                      </a:rPr>
                      <m:t>r</m:t>
                    </m:r>
                  </m:sub>
                </m:sSub>
              </m:oMath>
            </a14:m>
            <a:r>
              <a:t> is the force due to friction acting at the point of contact. This is also the propelling force on the quadruped</a:t>
            </a:r>
          </a:p>
          <a:p>
            <a:pPr marL="495934" indent="-495934" defTabSz="586104">
              <a:spcBef>
                <a:spcPts val="1200"/>
              </a:spcBef>
              <a:buSzPct val="123000"/>
              <a:buChar char="•"/>
              <a:defRPr spc="-39" sz="3905"/>
            </a:pPr>
            <a14:m>
              <m:oMath>
                <m:r>
                  <a:rPr xmlns:a="http://schemas.openxmlformats.org/drawingml/2006/main" sz="4200" i="1">
                    <a:solidFill>
                      <a:srgbClr val="000000"/>
                    </a:solidFill>
                    <a:latin typeface="Cambria Math" panose="02040503050406030204" pitchFamily="18" charset="0"/>
                  </a:rPr>
                  <m:t>N</m:t>
                </m:r>
              </m:oMath>
            </a14:m>
            <a:r>
              <a:t> is the normal reaction force from the ground</a:t>
            </a:r>
          </a:p>
          <a:p>
            <a:pPr marL="495934" indent="-495934" defTabSz="586104">
              <a:spcBef>
                <a:spcPts val="1200"/>
              </a:spcBef>
              <a:buSzPct val="123000"/>
              <a:buChar char="•"/>
              <a:defRPr spc="-39" sz="3905"/>
            </a:pPr>
            <a14:m>
              <m:oMath>
                <m:r>
                  <a:rPr xmlns:a="http://schemas.openxmlformats.org/drawingml/2006/main" sz="4800" i="1">
                    <a:solidFill>
                      <a:srgbClr val="000000"/>
                    </a:solidFill>
                    <a:latin typeface="Cambria Math" panose="02040503050406030204" pitchFamily="18" charset="0"/>
                  </a:rPr>
                  <m:t>θ</m:t>
                </m:r>
              </m:oMath>
            </a14:m>
            <a:r>
              <a:t>, </a:t>
            </a:r>
            <a14:m>
              <m:oMath>
                <m:r>
                  <a:rPr xmlns:a="http://schemas.openxmlformats.org/drawingml/2006/main" sz="5150" i="1">
                    <a:solidFill>
                      <a:srgbClr val="000000"/>
                    </a:solidFill>
                    <a:latin typeface="Cambria Math" panose="02040503050406030204" pitchFamily="18" charset="0"/>
                  </a:rPr>
                  <m:t>ω</m:t>
                </m:r>
              </m:oMath>
            </a14:m>
            <a:r>
              <a:t> and </a:t>
            </a:r>
            <a14:m>
              <m:oMath>
                <m:r>
                  <a:rPr xmlns:a="http://schemas.openxmlformats.org/drawingml/2006/main" sz="4950" i="1">
                    <a:solidFill>
                      <a:srgbClr val="000000"/>
                    </a:solidFill>
                    <a:latin typeface="Cambria Math" panose="02040503050406030204" pitchFamily="18" charset="0"/>
                  </a:rPr>
                  <m:t>α</m:t>
                </m:r>
              </m:oMath>
            </a14:m>
            <a:r>
              <a:t> are the state of the joints in the four bar linkage in (c)</a:t>
            </a:r>
            <a:endParaRPr sz="5500"/>
          </a:p>
        </p:txBody>
      </p:sp>
      <p:sp>
        <p:nvSpPr>
          <p:cNvPr id="234" name="Simplified model of the leg of the quadruped…"/>
          <p:cNvSpPr txBox="1"/>
          <p:nvPr/>
        </p:nvSpPr>
        <p:spPr>
          <a:xfrm>
            <a:off x="15520982" y="9086506"/>
            <a:ext cx="7863914" cy="3753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89000" indent="-889000">
              <a:buSzPct val="100000"/>
              <a:buAutoNum type="alphaLcParenBoth" startAt="1"/>
              <a:defRPr sz="3000"/>
            </a:pPr>
            <a:r>
              <a:t>Simplified model of the leg of the quadruped</a:t>
            </a:r>
          </a:p>
          <a:p>
            <a:pPr marL="889000" indent="-889000">
              <a:buSzPct val="100000"/>
              <a:buAutoNum type="alphaLcParenBoth" startAt="1"/>
              <a:defRPr sz="3000"/>
            </a:pPr>
            <a:r>
              <a:t>Simplified model of the quadruped as seen form the top</a:t>
            </a:r>
          </a:p>
          <a:p>
            <a:pPr marL="889000" indent="-889000">
              <a:buSzPct val="100000"/>
              <a:buAutoNum type="alphaLcParenBoth" startAt="1"/>
              <a:defRPr sz="3000"/>
            </a:pPr>
            <a:r>
              <a:t>Simplified four bar linkage to model the knee of the quadruped </a:t>
            </a:r>
          </a:p>
        </p:txBody>
      </p:sp>
      <p:pic>
        <p:nvPicPr>
          <p:cNvPr id="235" name="robot-simplifications.png" descr="robot-simplifications.png"/>
          <p:cNvPicPr>
            <a:picLocks noChangeAspect="1"/>
          </p:cNvPicPr>
          <p:nvPr/>
        </p:nvPicPr>
        <p:blipFill>
          <a:blip r:embed="rId2">
            <a:extLst/>
          </a:blip>
          <a:stretch>
            <a:fillRect/>
          </a:stretch>
        </p:blipFill>
        <p:spPr>
          <a:xfrm>
            <a:off x="8775700" y="33017"/>
            <a:ext cx="15599961" cy="136499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Calculating Stability Criteria"/>
          <p:cNvSpPr txBox="1"/>
          <p:nvPr>
            <p:ph type="title"/>
          </p:nvPr>
        </p:nvSpPr>
        <p:spPr>
          <a:prstGeom prst="rect">
            <a:avLst/>
          </a:prstGeom>
        </p:spPr>
        <p:txBody>
          <a:bodyPr/>
          <a:lstStyle/>
          <a:p>
            <a:pPr/>
            <a:r>
              <a:t>Calculating Stability Criteria</a:t>
            </a:r>
          </a:p>
        </p:txBody>
      </p:sp>
      <p:sp>
        <p:nvSpPr>
          <p:cNvPr id="238" name="Relationship between knee joint activation and four bar linkage model angular posi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Relationship between knee joint activation and four bar linkage model angular positions</a:t>
            </a:r>
          </a:p>
        </p:txBody>
      </p:sp>
      <p:sp>
        <p:nvSpPr>
          <p:cNvPr id="239" name="Of the four angular positions that in the four bar linkage model of the knee joint, the angular position at  ,   and  ,    are known (being the controlled angle). Thus, the other angular positions must also be formulated in terms of   and  .  ,  ,   and "/>
          <p:cNvSpPr txBox="1"/>
          <p:nvPr>
            <p:ph type="body" sz="half" idx="1"/>
          </p:nvPr>
        </p:nvSpPr>
        <p:spPr>
          <a:xfrm>
            <a:off x="1206500" y="3948218"/>
            <a:ext cx="21971000" cy="3926890"/>
          </a:xfrm>
          <a:prstGeom prst="rect">
            <a:avLst/>
          </a:prstGeom>
        </p:spPr>
        <p:txBody>
          <a:bodyPr/>
          <a:lstStyle/>
          <a:p>
            <a:pPr defTabSz="800735">
              <a:spcBef>
                <a:spcPts val="1700"/>
              </a:spcBef>
              <a:defRPr spc="-53" sz="5335"/>
            </a:pPr>
            <a:r>
              <a:t>Of the four angular positions that in the four bar linkage model of the knee joint, the angular position at </a:t>
            </a:r>
            <a14:m>
              <m:oMath>
                <m:r>
                  <a:rPr xmlns:a="http://schemas.openxmlformats.org/drawingml/2006/main" sz="7250" i="1">
                    <a:solidFill>
                      <a:srgbClr val="000000"/>
                    </a:solidFill>
                    <a:latin typeface="Cambria Math" panose="02040503050406030204" pitchFamily="18" charset="0"/>
                  </a:rPr>
                  <m:t>O</m:t>
                </m:r>
              </m:oMath>
            </a14:m>
            <a:r>
              <a:t>,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6150" i="1">
                    <a:solidFill>
                      <a:srgbClr val="000000"/>
                    </a:solidFill>
                    <a:latin typeface="Cambria Math" panose="02040503050406030204" pitchFamily="18" charset="0"/>
                  </a:rPr>
                  <m:t>F</m:t>
                </m:r>
              </m:oMath>
            </a14:m>
            <a:r>
              <a:t>, </a:t>
            </a:r>
            <a14:m>
              <m:oMath>
                <m:r>
                  <a:rPr xmlns:a="http://schemas.openxmlformats.org/drawingml/2006/main" sz="7100" i="1">
                    <a:solidFill>
                      <a:srgbClr val="000000"/>
                    </a:solidFill>
                    <a:latin typeface="Cambria Math" panose="02040503050406030204" pitchFamily="18" charset="0"/>
                  </a:rPr>
                  <m:t>ϕ</m:t>
                </m:r>
              </m:oMath>
            </a14:m>
            <a:r>
              <a:t>  are known (being the controlled angle). Thus, the other angular positions must also be formulated in terms of </a:t>
            </a:r>
            <a14:m>
              <m:oMath>
                <m:sSub>
                  <m:e>
                    <m:r>
                      <a:rPr xmlns:a="http://schemas.openxmlformats.org/drawingml/2006/main" sz="7350" i="1">
                        <a:solidFill>
                          <a:srgbClr val="000000"/>
                        </a:solidFill>
                        <a:latin typeface="Cambria Math" panose="02040503050406030204" pitchFamily="18" charset="0"/>
                      </a:rPr>
                      <m:t>θ</m:t>
                    </m:r>
                  </m:e>
                  <m:sub>
                    <m:r>
                      <a:rPr xmlns:a="http://schemas.openxmlformats.org/drawingml/2006/main" sz="7350" i="1">
                        <a:solidFill>
                          <a:srgbClr val="000000"/>
                        </a:solidFill>
                        <a:latin typeface="Cambria Math" panose="02040503050406030204" pitchFamily="18" charset="0"/>
                      </a:rPr>
                      <m:t>1</m:t>
                    </m:r>
                  </m:sub>
                </m:sSub>
              </m:oMath>
            </a14:m>
            <a:r>
              <a:t> and </a:t>
            </a:r>
            <a14:m>
              <m:oMath>
                <m:r>
                  <a:rPr xmlns:a="http://schemas.openxmlformats.org/drawingml/2006/main" sz="7100" i="1">
                    <a:solidFill>
                      <a:srgbClr val="000000"/>
                    </a:solidFill>
                    <a:latin typeface="Cambria Math" panose="02040503050406030204" pitchFamily="18" charset="0"/>
                  </a:rPr>
                  <m:t>ϕ</m:t>
                </m:r>
              </m:oMath>
            </a14:m>
            <a:r>
              <a:t>. </a:t>
            </a:r>
            <a14:m>
              <m:oMath>
                <m:r>
                  <a:rPr xmlns:a="http://schemas.openxmlformats.org/drawingml/2006/main" sz="7450" i="1">
                    <a:solidFill>
                      <a:srgbClr val="000000"/>
                    </a:solidFill>
                    <a:latin typeface="Cambria Math" panose="02040503050406030204" pitchFamily="18" charset="0"/>
                  </a:rPr>
                  <m:t>l</m:t>
                </m:r>
              </m:oMath>
            </a14:m>
            <a:r>
              <a:t>, </a:t>
            </a:r>
            <a14:m>
              <m:oMath>
                <m:sSub>
                  <m:e>
                    <m:r>
                      <a:rPr xmlns:a="http://schemas.openxmlformats.org/drawingml/2006/main" sz="6700" i="1">
                        <a:solidFill>
                          <a:srgbClr val="000000"/>
                        </a:solidFill>
                        <a:latin typeface="Cambria Math" panose="02040503050406030204" pitchFamily="18" charset="0"/>
                      </a:rPr>
                      <m:t>β</m:t>
                    </m:r>
                  </m:e>
                  <m:sub>
                    <m:r>
                      <a:rPr xmlns:a="http://schemas.openxmlformats.org/drawingml/2006/main" sz="6700" i="1">
                        <a:solidFill>
                          <a:srgbClr val="000000"/>
                        </a:solidFill>
                        <a:latin typeface="Cambria Math" panose="02040503050406030204" pitchFamily="18" charset="0"/>
                      </a:rPr>
                      <m:t>1</m:t>
                    </m:r>
                  </m:sub>
                </m:sSub>
              </m:oMath>
            </a14:m>
            <a:r>
              <a:t>, </a:t>
            </a:r>
            <a14:m>
              <m:oMath>
                <m:sSub>
                  <m:e>
                    <m:r>
                      <a:rPr xmlns:a="http://schemas.openxmlformats.org/drawingml/2006/main" sz="6250" i="1">
                        <a:solidFill>
                          <a:srgbClr val="000000"/>
                        </a:solidFill>
                        <a:latin typeface="Cambria Math" panose="02040503050406030204" pitchFamily="18" charset="0"/>
                      </a:rPr>
                      <m:t>β</m:t>
                    </m:r>
                  </m:e>
                  <m:sub>
                    <m:r>
                      <a:rPr xmlns:a="http://schemas.openxmlformats.org/drawingml/2006/main" sz="6250" i="1">
                        <a:solidFill>
                          <a:srgbClr val="000000"/>
                        </a:solidFill>
                        <a:latin typeface="Cambria Math" panose="02040503050406030204" pitchFamily="18" charset="0"/>
                      </a:rPr>
                      <m:t>2</m:t>
                    </m:r>
                  </m:sub>
                </m:sSub>
              </m:oMath>
            </a14:m>
            <a:r>
              <a:t> and </a:t>
            </a:r>
            <a14:m>
              <m:oMath>
                <m:r>
                  <a:rPr xmlns:a="http://schemas.openxmlformats.org/drawingml/2006/main" sz="6750" i="1">
                    <a:solidFill>
                      <a:srgbClr val="000000"/>
                    </a:solidFill>
                    <a:latin typeface="Cambria Math" panose="02040503050406030204" pitchFamily="18" charset="0"/>
                  </a:rPr>
                  <m:t>δ</m:t>
                </m:r>
              </m:oMath>
            </a14:m>
            <a:r>
              <a:t> are intermediate variables.</a:t>
            </a:r>
            <a:endParaRPr sz="5500"/>
          </a:p>
        </p:txBody>
      </p:sp>
      <p:sp>
        <p:nvSpPr>
          <p:cNvPr id="240" name="Equation"/>
          <p:cNvSpPr txBox="1"/>
          <p:nvPr/>
        </p:nvSpPr>
        <p:spPr>
          <a:xfrm>
            <a:off x="1229383" y="8515584"/>
            <a:ext cx="11220406" cy="11259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ad>
                    <m:radPr>
                      <m:ctrlPr>
                        <a:rPr xmlns:a="http://schemas.openxmlformats.org/drawingml/2006/main" sz="4800" i="1">
                          <a:solidFill>
                            <a:srgbClr val="000000"/>
                          </a:solidFill>
                          <a:latin typeface="Cambria Math" panose="02040503050406030204" pitchFamily="18" charset="0"/>
                        </a:rPr>
                      </m:ctrlPr>
                      <m:degHide m:val="on"/>
                    </m:radPr>
                    <m:deg/>
                    <m:e>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limUpp>
                            <m:e>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e>
                  </m:rad>
                </m:oMath>
              </m:oMathPara>
            </a14:m>
            <a:endParaRPr sz="4800"/>
          </a:p>
        </p:txBody>
      </p:sp>
      <p:sp>
        <p:nvSpPr>
          <p:cNvPr id="241" name="Equation"/>
          <p:cNvSpPr txBox="1"/>
          <p:nvPr/>
        </p:nvSpPr>
        <p:spPr>
          <a:xfrm>
            <a:off x="2750251" y="9981707"/>
            <a:ext cx="8178670" cy="138773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l</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2" name="Equation"/>
          <p:cNvSpPr txBox="1"/>
          <p:nvPr/>
        </p:nvSpPr>
        <p:spPr>
          <a:xfrm>
            <a:off x="3025935" y="11709634"/>
            <a:ext cx="7627301" cy="162215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arccos</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l</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den>
                  </m:f>
                </m:oMath>
              </m:oMathPara>
            </a14:m>
            <a:endParaRPr sz="4800"/>
          </a:p>
        </p:txBody>
      </p:sp>
      <p:sp>
        <p:nvSpPr>
          <p:cNvPr id="243" name="Equation"/>
          <p:cNvSpPr txBox="1"/>
          <p:nvPr/>
        </p:nvSpPr>
        <p:spPr>
          <a:xfrm>
            <a:off x="14820862" y="8353915"/>
            <a:ext cx="5460004" cy="144927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arcsin</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l</m:t>
                      </m:r>
                    </m:num>
                    <m:den>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44" name="Equation"/>
          <p:cNvSpPr txBox="1"/>
          <p:nvPr/>
        </p:nvSpPr>
        <p:spPr>
          <a:xfrm>
            <a:off x="15046174" y="10390980"/>
            <a:ext cx="5009379" cy="569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
        <p:nvSpPr>
          <p:cNvPr id="245" name="Equation"/>
          <p:cNvSpPr txBox="1"/>
          <p:nvPr/>
        </p:nvSpPr>
        <p:spPr>
          <a:xfrm>
            <a:off x="14881169" y="12233088"/>
            <a:ext cx="5339390"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β</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oMath>
              </m:oMathPara>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alculating Stability Criteria"/>
          <p:cNvSpPr txBox="1"/>
          <p:nvPr>
            <p:ph type="title"/>
          </p:nvPr>
        </p:nvSpPr>
        <p:spPr>
          <a:prstGeom prst="rect">
            <a:avLst/>
          </a:prstGeom>
        </p:spPr>
        <p:txBody>
          <a:bodyPr/>
          <a:lstStyle/>
          <a:p>
            <a:pPr/>
            <a:r>
              <a:t>Calculating Stability Criteria</a:t>
            </a:r>
          </a:p>
        </p:txBody>
      </p:sp>
      <p:sp>
        <p:nvSpPr>
          <p:cNvPr id="248" name="Linkage vector in knee joint four bar linkage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Linkage vector in knee joint four bar linkage model</a:t>
            </a:r>
          </a:p>
        </p:txBody>
      </p:sp>
      <p:sp>
        <p:nvSpPr>
          <p:cNvPr id="249" name="Agenda Topics"/>
          <p:cNvSpPr txBox="1"/>
          <p:nvPr>
            <p:ph type="body" sz="quarter" idx="1"/>
          </p:nvPr>
        </p:nvSpPr>
        <p:spPr>
          <a:xfrm>
            <a:off x="1206500" y="4248504"/>
            <a:ext cx="5858119" cy="3767196"/>
          </a:xfrm>
          <a:prstGeom prst="rect">
            <a:avLst/>
          </a:prstGeom>
        </p:spPr>
        <p:txBody>
          <a:bodyPr/>
          <a:lstStyle/>
          <a:p>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1</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1</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1</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0" name="Rectangle"/>
          <p:cNvSpPr txBox="1"/>
          <p:nvPr/>
        </p:nvSpPr>
        <p:spPr>
          <a:xfrm>
            <a:off x="9262940"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2</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2</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2</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1" name="Rectangle"/>
          <p:cNvSpPr txBox="1"/>
          <p:nvPr/>
        </p:nvSpPr>
        <p:spPr>
          <a:xfrm>
            <a:off x="17319381" y="4248504"/>
            <a:ext cx="5858120"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3</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3</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sSub>
                          <m:e>
                            <m:argPr>
                              <m:scrLvl m:val="0"/>
                            </m:argPr>
                            <m:r>
                              <a:rPr xmlns:a="http://schemas.openxmlformats.org/drawingml/2006/main" sz="6650" i="1">
                                <a:solidFill>
                                  <a:srgbClr val="000000"/>
                                </a:solidFill>
                                <a:latin typeface="Cambria Math" panose="02040503050406030204" pitchFamily="18" charset="0"/>
                              </a:rPr>
                              <m:t>θ</m:t>
                            </m:r>
                          </m:e>
                          <m:sub>
                            <m:argPr>
                              <m:scrLvl m:val="0"/>
                            </m:argPr>
                            <m:r>
                              <a:rPr xmlns:a="http://schemas.openxmlformats.org/drawingml/2006/main" sz="6650" i="1">
                                <a:solidFill>
                                  <a:srgbClr val="000000"/>
                                </a:solidFill>
                                <a:latin typeface="Cambria Math" panose="02040503050406030204" pitchFamily="18" charset="0"/>
                              </a:rPr>
                              <m:t>3</m:t>
                            </m:r>
                          </m:sub>
                        </m:sSub>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2" name="Here   is fixed and  , the angle between   and x-axis is also fixed"/>
          <p:cNvSpPr txBox="1"/>
          <p:nvPr/>
        </p:nvSpPr>
        <p:spPr>
          <a:xfrm>
            <a:off x="10927043" y="8449728"/>
            <a:ext cx="11767763" cy="1388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t>Here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is fixed and </a:t>
            </a:r>
            <a14:m>
              <m:oMath>
                <m:r>
                  <a:rPr xmlns:a="http://schemas.openxmlformats.org/drawingml/2006/main" sz="5300" i="1">
                    <a:solidFill>
                      <a:srgbClr val="000000"/>
                    </a:solidFill>
                    <a:latin typeface="Cambria Math" panose="02040503050406030204" pitchFamily="18" charset="0"/>
                  </a:rPr>
                  <m:t>ϕ</m:t>
                </m:r>
              </m:oMath>
            </a14:m>
            <a:r>
              <a:t>, the angle between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and x-axis is also fixed</a:t>
            </a:r>
          </a:p>
        </p:txBody>
      </p:sp>
      <p:sp>
        <p:nvSpPr>
          <p:cNvPr id="253" name="Rectangle"/>
          <p:cNvSpPr txBox="1"/>
          <p:nvPr/>
        </p:nvSpPr>
        <p:spPr>
          <a:xfrm>
            <a:off x="1206500" y="8956462"/>
            <a:ext cx="5858119" cy="3767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14:m>
              <m:oMath>
                <m:limUpp>
                  <m:e>
                    <m:sSub>
                      <m:e>
                        <m:r>
                          <a:rPr xmlns:a="http://schemas.openxmlformats.org/drawingml/2006/main" sz="6650" i="1">
                            <a:solidFill>
                              <a:srgbClr val="000000"/>
                            </a:solidFill>
                            <a:latin typeface="Cambria Math" panose="02040503050406030204" pitchFamily="18" charset="0"/>
                          </a:rPr>
                          <m:t>r</m:t>
                        </m:r>
                      </m:e>
                      <m:sub>
                        <m:r>
                          <a:rPr xmlns:a="http://schemas.openxmlformats.org/drawingml/2006/main" sz="6650" i="1">
                            <a:solidFill>
                              <a:srgbClr val="000000"/>
                            </a:solidFill>
                            <a:latin typeface="Cambria Math" panose="02040503050406030204" pitchFamily="18" charset="0"/>
                          </a:rPr>
                          <m:t>0</m:t>
                        </m:r>
                      </m:sub>
                    </m:sSub>
                  </m:e>
                  <m:lim>
                    <m:r>
                      <a:rPr xmlns:a="http://schemas.openxmlformats.org/drawingml/2006/main" sz="6650" i="1">
                        <a:solidFill>
                          <a:srgbClr val="000000"/>
                        </a:solidFill>
                        <a:latin typeface="Cambria Math" panose="02040503050406030204" pitchFamily="18" charset="0"/>
                      </a:rPr>
                      <m:t>⃗</m:t>
                    </m:r>
                  </m:lim>
                </m:limUpp>
                <m:r>
                  <a:rPr xmlns:a="http://schemas.openxmlformats.org/drawingml/2006/main" sz="6650" i="1">
                    <a:solidFill>
                      <a:srgbClr val="000000"/>
                    </a:solidFill>
                    <a:latin typeface="Cambria Math" panose="02040503050406030204" pitchFamily="18" charset="0"/>
                  </a:rPr>
                  <m:t>=</m:t>
                </m:r>
                <m:d>
                  <m:dPr>
                    <m:ctrlPr>
                      <a:rPr xmlns:a="http://schemas.openxmlformats.org/drawingml/2006/main" sz="6650" i="1">
                        <a:solidFill>
                          <a:srgbClr val="000000"/>
                        </a:solidFill>
                        <a:latin typeface="Cambria Math" panose="02040503050406030204" pitchFamily="18" charset="0"/>
                      </a:rPr>
                    </m:ctrlPr>
                    <m:begChr m:val="["/>
                    <m:endChr m:val="]"/>
                  </m:dPr>
                  <m:e>
                    <m:eqArr>
                      <m:eqArrPr>
                        <m:ctrlPr>
                          <a:rPr xmlns:a="http://schemas.openxmlformats.org/drawingml/2006/main" sz="6650" i="1">
                            <a:solidFill>
                              <a:srgbClr val="000000"/>
                            </a:solidFill>
                            <a:latin typeface="Cambria Math" panose="02040503050406030204" pitchFamily="18" charset="0"/>
                          </a:rPr>
                        </m:ctrlPr>
                      </m:eqArrPr>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c</m:t>
                        </m:r>
                        <m:r>
                          <a:rPr xmlns:a="http://schemas.openxmlformats.org/drawingml/2006/main" sz="6650" i="1">
                            <a:solidFill>
                              <a:srgbClr val="000000"/>
                            </a:solidFill>
                            <a:latin typeface="Cambria Math" panose="02040503050406030204" pitchFamily="18" charset="0"/>
                          </a:rPr>
                          <m:t>o</m:t>
                        </m:r>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ϕ</m:t>
                        </m:r>
                      </m:e>
                      <m:e>
                        <m:sSub>
                          <m:e>
                            <m:argPr>
                              <m:scrLvl m:val="0"/>
                            </m:argPr>
                            <m:r>
                              <a:rPr xmlns:a="http://schemas.openxmlformats.org/drawingml/2006/main" sz="6650" i="1">
                                <a:solidFill>
                                  <a:srgbClr val="000000"/>
                                </a:solidFill>
                                <a:latin typeface="Cambria Math" panose="02040503050406030204" pitchFamily="18" charset="0"/>
                              </a:rPr>
                              <m:t>L</m:t>
                            </m:r>
                          </m:e>
                          <m:sub>
                            <m:argPr>
                              <m:scrLvl m:val="0"/>
                            </m:argPr>
                            <m:r>
                              <a:rPr xmlns:a="http://schemas.openxmlformats.org/drawingml/2006/main" sz="6650" i="1">
                                <a:solidFill>
                                  <a:srgbClr val="000000"/>
                                </a:solidFill>
                                <a:latin typeface="Cambria Math" panose="02040503050406030204" pitchFamily="18" charset="0"/>
                              </a:rPr>
                              <m:t>0</m:t>
                            </m:r>
                          </m:sub>
                        </m:sSub>
                        <m:r>
                          <a:rPr xmlns:a="http://schemas.openxmlformats.org/drawingml/2006/main" sz="6650" i="1">
                            <a:solidFill>
                              <a:srgbClr val="000000"/>
                            </a:solidFill>
                            <a:latin typeface="Cambria Math" panose="02040503050406030204" pitchFamily="18" charset="0"/>
                          </a:rPr>
                          <m:t>s</m:t>
                        </m:r>
                        <m:r>
                          <a:rPr xmlns:a="http://schemas.openxmlformats.org/drawingml/2006/main" sz="6650" i="1">
                            <a:solidFill>
                              <a:srgbClr val="000000"/>
                            </a:solidFill>
                            <a:latin typeface="Cambria Math" panose="02040503050406030204" pitchFamily="18" charset="0"/>
                          </a:rPr>
                          <m:t>i</m:t>
                        </m:r>
                        <m:r>
                          <a:rPr xmlns:a="http://schemas.openxmlformats.org/drawingml/2006/main" sz="6650" i="1">
                            <a:solidFill>
                              <a:srgbClr val="000000"/>
                            </a:solidFill>
                            <a:latin typeface="Cambria Math" panose="02040503050406030204" pitchFamily="18" charset="0"/>
                          </a:rPr>
                          <m:t>n</m:t>
                        </m:r>
                        <m:r>
                          <a:rPr xmlns:a="http://schemas.openxmlformats.org/drawingml/2006/main" sz="6650" i="1">
                            <a:solidFill>
                              <a:srgbClr val="000000"/>
                            </a:solidFill>
                            <a:latin typeface="Cambria Math" panose="02040503050406030204" pitchFamily="18" charset="0"/>
                          </a:rPr>
                          <m:t>ϕ</m:t>
                        </m:r>
                      </m:e>
                      <m:e>
                        <m:r>
                          <a:rPr xmlns:a="http://schemas.openxmlformats.org/drawingml/2006/main" sz="6650" i="1">
                            <a:solidFill>
                              <a:srgbClr val="000000"/>
                            </a:solidFill>
                            <a:latin typeface="Cambria Math" panose="02040503050406030204" pitchFamily="18" charset="0"/>
                          </a:rPr>
                          <m:t>0</m:t>
                        </m:r>
                      </m:e>
                    </m:eqArr>
                  </m:e>
                </m:d>
              </m:oMath>
            </a14:m>
            <a:r>
              <a:t> </a:t>
            </a:r>
          </a:p>
        </p:txBody>
      </p:sp>
      <p:sp>
        <p:nvSpPr>
          <p:cNvPr id="254" name=",  ,   and   are the length of the three linkages given by  ,  ,   and   respectively."/>
          <p:cNvSpPr txBox="1"/>
          <p:nvPr/>
        </p:nvSpPr>
        <p:spPr>
          <a:xfrm>
            <a:off x="10927043" y="10067484"/>
            <a:ext cx="11767763" cy="1545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
        <p:nvSpPr>
          <p:cNvPr id="255" name=",  ,   and   are the length of the three linkages given by  ,  ,   and   respectively."/>
          <p:cNvSpPr txBox="1"/>
          <p:nvPr/>
        </p:nvSpPr>
        <p:spPr>
          <a:xfrm>
            <a:off x="10927043" y="11842359"/>
            <a:ext cx="11767763" cy="1545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0</m:t>
                    </m:r>
                  </m:sub>
                </m:sSub>
              </m:oMath>
            </a14:m>
            <a:r>
              <a:t>, </a:t>
            </a:r>
            <a14:m>
              <m:oMath>
                <m:sSub>
                  <m:e>
                    <m:r>
                      <a:rPr xmlns:a="http://schemas.openxmlformats.org/drawingml/2006/main" sz="5200" i="1">
                        <a:solidFill>
                          <a:srgbClr val="000000"/>
                        </a:solidFill>
                        <a:latin typeface="Cambria Math" panose="02040503050406030204" pitchFamily="18" charset="0"/>
                      </a:rPr>
                      <m:t>L</m:t>
                    </m:r>
                  </m:e>
                  <m:sub>
                    <m:r>
                      <a:rPr xmlns:a="http://schemas.openxmlformats.org/drawingml/2006/main" sz="5200" i="1">
                        <a:solidFill>
                          <a:srgbClr val="000000"/>
                        </a:solidFill>
                        <a:latin typeface="Cambria Math" panose="02040503050406030204" pitchFamily="18" charset="0"/>
                      </a:rPr>
                      <m:t>1</m:t>
                    </m:r>
                  </m:sub>
                </m:sSub>
              </m:oMath>
            </a14:m>
            <a:r>
              <a:t>, </a:t>
            </a:r>
            <a14:m>
              <m:oMath>
                <m:sSub>
                  <m:e>
                    <m:r>
                      <a:rPr xmlns:a="http://schemas.openxmlformats.org/drawingml/2006/main" sz="4850" i="1">
                        <a:solidFill>
                          <a:srgbClr val="000000"/>
                        </a:solidFill>
                        <a:latin typeface="Cambria Math" panose="02040503050406030204" pitchFamily="18" charset="0"/>
                      </a:rPr>
                      <m:t>L</m:t>
                    </m:r>
                  </m:e>
                  <m:sub>
                    <m:r>
                      <a:rPr xmlns:a="http://schemas.openxmlformats.org/drawingml/2006/main" sz="4850" i="1">
                        <a:solidFill>
                          <a:srgbClr val="000000"/>
                        </a:solidFill>
                        <a:latin typeface="Cambria Math" panose="02040503050406030204" pitchFamily="18" charset="0"/>
                      </a:rPr>
                      <m:t>2</m:t>
                    </m:r>
                  </m:sub>
                </m:sSub>
              </m:oMath>
            </a14:m>
            <a:r>
              <a:t> and </a:t>
            </a:r>
            <a14:m>
              <m:oMath>
                <m:sSub>
                  <m:e>
                    <m:r>
                      <a:rPr xmlns:a="http://schemas.openxmlformats.org/drawingml/2006/main" sz="5000" i="1">
                        <a:solidFill>
                          <a:srgbClr val="000000"/>
                        </a:solidFill>
                        <a:latin typeface="Cambria Math" panose="02040503050406030204" pitchFamily="18" charset="0"/>
                      </a:rPr>
                      <m:t>L</m:t>
                    </m:r>
                  </m:e>
                  <m:sub>
                    <m:r>
                      <a:rPr xmlns:a="http://schemas.openxmlformats.org/drawingml/2006/main" sz="5000" i="1">
                        <a:solidFill>
                          <a:srgbClr val="000000"/>
                        </a:solidFill>
                        <a:latin typeface="Cambria Math" panose="02040503050406030204" pitchFamily="18" charset="0"/>
                      </a:rPr>
                      <m:t>3</m:t>
                    </m:r>
                  </m:sub>
                </m:sSub>
              </m:oMath>
            </a14:m>
            <a:r>
              <a:t> are the length of the three linkages given by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a14:m>
            <a:r>
              <a:t>,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a14:m>
            <a:r>
              <a:t> and </a:t>
            </a:r>
            <a14:m>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a14:m>
            <a:r>
              <a:t> respectively.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alculating Stability Criteria"/>
          <p:cNvSpPr txBox="1"/>
          <p:nvPr>
            <p:ph type="title"/>
          </p:nvPr>
        </p:nvSpPr>
        <p:spPr>
          <a:prstGeom prst="rect">
            <a:avLst/>
          </a:prstGeom>
        </p:spPr>
        <p:txBody>
          <a:bodyPr/>
          <a:lstStyle/>
          <a:p>
            <a:pPr/>
            <a:r>
              <a:t>Calculating Stability Criteria</a:t>
            </a:r>
          </a:p>
        </p:txBody>
      </p:sp>
      <p:sp>
        <p:nvSpPr>
          <p:cNvPr id="258" name="Kinematics model of the Knee Joi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Kinematics model of the Knee Joint</a:t>
            </a:r>
          </a:p>
        </p:txBody>
      </p:sp>
      <p:sp>
        <p:nvSpPr>
          <p:cNvPr id="259" name="The following equations characterise the kinematic model of the knee joint."/>
          <p:cNvSpPr txBox="1"/>
          <p:nvPr>
            <p:ph type="body" sz="quarter" idx="1"/>
          </p:nvPr>
        </p:nvSpPr>
        <p:spPr>
          <a:xfrm>
            <a:off x="1206500" y="4248504"/>
            <a:ext cx="21768250" cy="1050925"/>
          </a:xfrm>
          <a:prstGeom prst="rect">
            <a:avLst/>
          </a:prstGeom>
        </p:spPr>
        <p:txBody>
          <a:bodyPr/>
          <a:lstStyle>
            <a:lvl1pPr defTabSz="775969">
              <a:spcBef>
                <a:spcPts val="1600"/>
              </a:spcBef>
              <a:defRPr spc="-51" sz="5170"/>
            </a:lvl1pPr>
          </a:lstStyle>
          <a:p>
            <a:pPr/>
            <a:r>
              <a:t>The following equations characterise the kinematic model of the knee joint.</a:t>
            </a:r>
          </a:p>
        </p:txBody>
      </p:sp>
      <p:sp>
        <p:nvSpPr>
          <p:cNvPr id="260" name="Equation"/>
          <p:cNvSpPr txBox="1"/>
          <p:nvPr/>
        </p:nvSpPr>
        <p:spPr>
          <a:xfrm>
            <a:off x="2680954" y="5811085"/>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1" name="Equation"/>
          <p:cNvSpPr txBox="1"/>
          <p:nvPr/>
        </p:nvSpPr>
        <p:spPr>
          <a:xfrm>
            <a:off x="2680954" y="7098403"/>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2" name="Equation"/>
          <p:cNvSpPr txBox="1"/>
          <p:nvPr/>
        </p:nvSpPr>
        <p:spPr>
          <a:xfrm>
            <a:off x="2680954" y="8497578"/>
            <a:ext cx="5550037" cy="77566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0</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0</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63" name="These aforementioned relationships arise as the four bar linkage is stationary with respect to   and  ."/>
          <p:cNvSpPr txBox="1"/>
          <p:nvPr/>
        </p:nvSpPr>
        <p:spPr>
          <a:xfrm>
            <a:off x="1279644" y="9896754"/>
            <a:ext cx="9401168" cy="291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aforementioned relationships arise as the four bar linkage is stationary with respect to </a:t>
            </a:r>
            <a14:m>
              <m:oMath>
                <m:r>
                  <a:rPr xmlns:a="http://schemas.openxmlformats.org/drawingml/2006/main" sz="5550" i="1">
                    <a:solidFill>
                      <a:srgbClr val="000000"/>
                    </a:solidFill>
                    <a:latin typeface="Cambria Math" panose="02040503050406030204" pitchFamily="18" charset="0"/>
                  </a:rPr>
                  <m:t>F</m:t>
                </m:r>
              </m:oMath>
            </a14:m>
            <a:r>
              <a:t> and </a:t>
            </a:r>
            <a14:m>
              <m:oMath>
                <m:r>
                  <a:rPr xmlns:a="http://schemas.openxmlformats.org/drawingml/2006/main" sz="6500" i="1">
                    <a:solidFill>
                      <a:srgbClr val="000000"/>
                    </a:solidFill>
                    <a:latin typeface="Cambria Math" panose="02040503050406030204" pitchFamily="18" charset="0"/>
                  </a:rPr>
                  <m:t>O</m:t>
                </m:r>
              </m:oMath>
            </a14:m>
            <a:r>
              <a:t>.</a:t>
            </a:r>
          </a:p>
        </p:txBody>
      </p:sp>
      <p:sp>
        <p:nvSpPr>
          <p:cNvPr id="264" name="Equation"/>
          <p:cNvSpPr txBox="1"/>
          <p:nvPr/>
        </p:nvSpPr>
        <p:spPr>
          <a:xfrm>
            <a:off x="11600163" y="5966793"/>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5" name="Equation"/>
          <p:cNvSpPr txBox="1"/>
          <p:nvPr/>
        </p:nvSpPr>
        <p:spPr>
          <a:xfrm>
            <a:off x="11650760" y="6912833"/>
            <a:ext cx="3040588" cy="65530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6" name="Equation"/>
          <p:cNvSpPr txBox="1"/>
          <p:nvPr/>
        </p:nvSpPr>
        <p:spPr>
          <a:xfrm>
            <a:off x="11650760" y="794327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67" name="Equation"/>
          <p:cNvSpPr txBox="1"/>
          <p:nvPr/>
        </p:nvSpPr>
        <p:spPr>
          <a:xfrm>
            <a:off x="15623455" y="5952254"/>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8" name="Equation"/>
          <p:cNvSpPr txBox="1"/>
          <p:nvPr/>
        </p:nvSpPr>
        <p:spPr>
          <a:xfrm>
            <a:off x="15623455" y="6898294"/>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69" name="Equation"/>
          <p:cNvSpPr txBox="1"/>
          <p:nvPr/>
        </p:nvSpPr>
        <p:spPr>
          <a:xfrm>
            <a:off x="15623455" y="7928733"/>
            <a:ext cx="1620080" cy="5999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0" name="Equation"/>
          <p:cNvSpPr txBox="1"/>
          <p:nvPr/>
        </p:nvSpPr>
        <p:spPr>
          <a:xfrm>
            <a:off x="19596151" y="5937715"/>
            <a:ext cx="3141782" cy="5709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71" name="Equation"/>
          <p:cNvSpPr txBox="1"/>
          <p:nvPr/>
        </p:nvSpPr>
        <p:spPr>
          <a:xfrm>
            <a:off x="19596151" y="6883755"/>
            <a:ext cx="3040588" cy="6553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1</m:t>
                      </m:r>
                    </m:sub>
                  </m:sSub>
                </m:oMath>
              </m:oMathPara>
            </a14:m>
            <a:endParaRPr sz="4800"/>
          </a:p>
        </p:txBody>
      </p:sp>
      <p:sp>
        <p:nvSpPr>
          <p:cNvPr id="272" name="Equation"/>
          <p:cNvSpPr txBox="1"/>
          <p:nvPr/>
        </p:nvSpPr>
        <p:spPr>
          <a:xfrm>
            <a:off x="19596151" y="7914195"/>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73" name="These relationships are shorthand for the components of the vectors  ,  ,   and"/>
          <p:cNvSpPr txBox="1"/>
          <p:nvPr/>
        </p:nvSpPr>
        <p:spPr>
          <a:xfrm>
            <a:off x="15589192" y="8904348"/>
            <a:ext cx="6554689" cy="3793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relationships are shorthand for the components of the vectors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1</m:t>
                        </m:r>
                      </m:sub>
                    </m:sSub>
                  </m:e>
                  <m:lim>
                    <m:r>
                      <a:rPr xmlns:a="http://schemas.openxmlformats.org/drawingml/2006/main" sz="5750" i="1">
                        <a:solidFill>
                          <a:srgbClr val="000000"/>
                        </a:solidFill>
                        <a:latin typeface="Cambria Math" panose="02040503050406030204" pitchFamily="18" charset="0"/>
                      </a:rPr>
                      <m:t>⃗</m:t>
                    </m:r>
                  </m:lim>
                </m:limUpp>
              </m:oMath>
            </a14:m>
            <a:r>
              <a:t>,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2</m:t>
                        </m:r>
                      </m:sub>
                    </m:sSub>
                  </m:e>
                  <m:lim>
                    <m:r>
                      <a:rPr xmlns:a="http://schemas.openxmlformats.org/drawingml/2006/main" sz="5750" i="1">
                        <a:solidFill>
                          <a:srgbClr val="000000"/>
                        </a:solidFill>
                        <a:latin typeface="Cambria Math" panose="02040503050406030204" pitchFamily="18" charset="0"/>
                      </a:rPr>
                      <m:t>⃗</m:t>
                    </m:r>
                  </m:lim>
                </m:limUpp>
              </m:oMath>
            </a14:m>
            <a:r>
              <a:t> and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3</m:t>
                        </m:r>
                      </m:sub>
                    </m:sSub>
                  </m:e>
                  <m:lim>
                    <m:r>
                      <a:rPr xmlns:a="http://schemas.openxmlformats.org/drawingml/2006/main" sz="5750" i="1">
                        <a:solidFill>
                          <a:srgbClr val="000000"/>
                        </a:solidFill>
                        <a:latin typeface="Cambria Math" panose="02040503050406030204" pitchFamily="18" charset="0"/>
                      </a:rPr>
                      <m:t>⃗</m:t>
                    </m:r>
                  </m:lim>
                </m:limUpp>
              </m:oMath>
            </a14:m>
          </a:p>
        </p:txBody>
      </p:sp>
      <p:sp>
        <p:nvSpPr>
          <p:cNvPr id="274" name="Equation"/>
          <p:cNvSpPr txBox="1"/>
          <p:nvPr/>
        </p:nvSpPr>
        <p:spPr>
          <a:xfrm>
            <a:off x="11600163" y="9839483"/>
            <a:ext cx="3069677"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5" name="Equation"/>
          <p:cNvSpPr txBox="1"/>
          <p:nvPr/>
        </p:nvSpPr>
        <p:spPr>
          <a:xfrm>
            <a:off x="11650760" y="10785523"/>
            <a:ext cx="2968483"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ϕ</m:t>
                  </m:r>
                </m:oMath>
              </m:oMathPara>
            </a14:m>
            <a:endParaRPr sz="4800"/>
          </a:p>
        </p:txBody>
      </p:sp>
      <p:sp>
        <p:nvSpPr>
          <p:cNvPr id="276" name="Equation"/>
          <p:cNvSpPr txBox="1"/>
          <p:nvPr/>
        </p:nvSpPr>
        <p:spPr>
          <a:xfrm>
            <a:off x="11650760" y="11815963"/>
            <a:ext cx="16200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Calculating Stability Criteria"/>
          <p:cNvSpPr txBox="1"/>
          <p:nvPr>
            <p:ph type="title"/>
          </p:nvPr>
        </p:nvSpPr>
        <p:spPr>
          <a:prstGeom prst="rect">
            <a:avLst/>
          </a:prstGeom>
        </p:spPr>
        <p:txBody>
          <a:bodyPr/>
          <a:lstStyle/>
          <a:p>
            <a:pPr/>
            <a:r>
              <a:t>Calculating Stability Criteria</a:t>
            </a:r>
          </a:p>
        </p:txBody>
      </p:sp>
      <p:sp>
        <p:nvSpPr>
          <p:cNvPr id="279"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80" name="Equation"/>
          <p:cNvSpPr txBox="1"/>
          <p:nvPr/>
        </p:nvSpPr>
        <p:spPr>
          <a:xfrm>
            <a:off x="7369385"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1" name="Equation"/>
          <p:cNvSpPr txBox="1"/>
          <p:nvPr/>
        </p:nvSpPr>
        <p:spPr>
          <a:xfrm>
            <a:off x="13518036"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2" name="Equation"/>
          <p:cNvSpPr txBox="1"/>
          <p:nvPr/>
        </p:nvSpPr>
        <p:spPr>
          <a:xfrm>
            <a:off x="19666689" y="4214066"/>
            <a:ext cx="3439143" cy="25350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283" name="Equation"/>
          <p:cNvSpPr txBox="1"/>
          <p:nvPr/>
        </p:nvSpPr>
        <p:spPr>
          <a:xfrm>
            <a:off x="1220732" y="4214066"/>
            <a:ext cx="2857952"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ω</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84"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285" name="Equation"/>
          <p:cNvSpPr txBox="1"/>
          <p:nvPr/>
        </p:nvSpPr>
        <p:spPr>
          <a:xfrm>
            <a:off x="1296348" y="9188101"/>
            <a:ext cx="331256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6" name="Equation"/>
          <p:cNvSpPr txBox="1"/>
          <p:nvPr/>
        </p:nvSpPr>
        <p:spPr>
          <a:xfrm>
            <a:off x="1284020" y="10314169"/>
            <a:ext cx="331256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7"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288" name="The linkage   is fixed"/>
          <p:cNvSpPr txBox="1"/>
          <p:nvPr/>
        </p:nvSpPr>
        <p:spPr>
          <a:xfrm>
            <a:off x="6309798"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289" name="Only rotation with   about origin of linkage"/>
          <p:cNvSpPr txBox="1"/>
          <p:nvPr/>
        </p:nvSpPr>
        <p:spPr>
          <a:xfrm>
            <a:off x="6205402" y="9002767"/>
            <a:ext cx="12032608"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400" i="1">
                        <a:solidFill>
                          <a:srgbClr val="000000"/>
                        </a:solidFill>
                        <a:latin typeface="Cambria Math" panose="02040503050406030204" pitchFamily="18" charset="0"/>
                      </a:rPr>
                      <m:t>ω</m:t>
                    </m:r>
                  </m:e>
                  <m:sub>
                    <m:r>
                      <a:rPr xmlns:a="http://schemas.openxmlformats.org/drawingml/2006/main" sz="6400" i="1">
                        <a:solidFill>
                          <a:srgbClr val="000000"/>
                        </a:solidFill>
                        <a:latin typeface="Cambria Math" panose="02040503050406030204" pitchFamily="18" charset="0"/>
                      </a:rPr>
                      <m:t>1</m:t>
                    </m:r>
                  </m:sub>
                </m:sSub>
              </m:oMath>
            </a14:m>
            <a:r>
              <a:t> about origin of linkage</a:t>
            </a:r>
          </a:p>
        </p:txBody>
      </p:sp>
      <p:sp>
        <p:nvSpPr>
          <p:cNvPr id="290" name="Only rotation with   about origin of linkage"/>
          <p:cNvSpPr txBox="1"/>
          <p:nvPr/>
        </p:nvSpPr>
        <p:spPr>
          <a:xfrm>
            <a:off x="6205402" y="10128835"/>
            <a:ext cx="12032608"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050" i="1">
                        <a:solidFill>
                          <a:srgbClr val="000000"/>
                        </a:solidFill>
                        <a:latin typeface="Cambria Math" panose="02040503050406030204" pitchFamily="18" charset="0"/>
                      </a:rPr>
                      <m:t>ω</m:t>
                    </m:r>
                  </m:e>
                  <m:sub>
                    <m:r>
                      <a:rPr xmlns:a="http://schemas.openxmlformats.org/drawingml/2006/main" sz="6050" i="1">
                        <a:solidFill>
                          <a:srgbClr val="000000"/>
                        </a:solidFill>
                        <a:latin typeface="Cambria Math" panose="02040503050406030204" pitchFamily="18" charset="0"/>
                      </a:rPr>
                      <m:t>2</m:t>
                    </m:r>
                  </m:sub>
                </m:sSub>
              </m:oMath>
            </a14:m>
            <a:r>
              <a:t> about origin of linkage</a:t>
            </a:r>
          </a:p>
        </p:txBody>
      </p:sp>
      <p:sp>
        <p:nvSpPr>
          <p:cNvPr id="291" name="Only rotation with   about origin of linkage"/>
          <p:cNvSpPr txBox="1"/>
          <p:nvPr/>
        </p:nvSpPr>
        <p:spPr>
          <a:xfrm>
            <a:off x="6205402" y="11251243"/>
            <a:ext cx="1203260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250" i="1">
                        <a:solidFill>
                          <a:srgbClr val="000000"/>
                        </a:solidFill>
                        <a:latin typeface="Cambria Math" panose="02040503050406030204" pitchFamily="18" charset="0"/>
                      </a:rPr>
                      <m:t>ω</m:t>
                    </m:r>
                  </m:e>
                  <m:sub>
                    <m:r>
                      <a:rPr xmlns:a="http://schemas.openxmlformats.org/drawingml/2006/main" sz="625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alculating Stability Criteria"/>
          <p:cNvSpPr txBox="1"/>
          <p:nvPr>
            <p:ph type="title"/>
          </p:nvPr>
        </p:nvSpPr>
        <p:spPr>
          <a:prstGeom prst="rect">
            <a:avLst/>
          </a:prstGeom>
        </p:spPr>
        <p:txBody>
          <a:bodyPr/>
          <a:lstStyle/>
          <a:p>
            <a:pPr/>
            <a:r>
              <a:t>Calculating Stability Criteria</a:t>
            </a:r>
          </a:p>
        </p:txBody>
      </p:sp>
      <p:sp>
        <p:nvSpPr>
          <p:cNvPr id="294"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295" name="Solving the above two we get   and"/>
          <p:cNvSpPr txBox="1"/>
          <p:nvPr>
            <p:ph type="body" sz="quarter" idx="1"/>
          </p:nvPr>
        </p:nvSpPr>
        <p:spPr>
          <a:xfrm>
            <a:off x="1784535" y="11768198"/>
            <a:ext cx="6821041" cy="1435101"/>
          </a:xfrm>
          <a:prstGeom prst="rect">
            <a:avLst/>
          </a:prstGeom>
        </p:spPr>
        <p:txBody>
          <a:bodyPr/>
          <a:lstStyle/>
          <a:p>
            <a:pPr algn="ctr" defTabSz="503555">
              <a:spcBef>
                <a:spcPts val="1000"/>
              </a:spcBef>
              <a:defRPr spc="-33" sz="3355"/>
            </a:pPr>
            <a:r>
              <a:t>Solving the above two we get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2</m:t>
                    </m:r>
                    <m:r>
                      <a:rPr xmlns:a="http://schemas.openxmlformats.org/drawingml/2006/main" sz="4150" i="1">
                        <a:solidFill>
                          <a:srgbClr val="000000"/>
                        </a:solidFill>
                        <a:latin typeface="Cambria Math" panose="02040503050406030204" pitchFamily="18" charset="0"/>
                      </a:rPr>
                      <m:t>z</m:t>
                    </m:r>
                  </m:sub>
                </m:sSub>
              </m:oMath>
            </a14:m>
            <a:r>
              <a:t> and </a:t>
            </a:r>
            <a14:m>
              <m:oMath>
                <m:sSub>
                  <m:e>
                    <m:r>
                      <a:rPr xmlns:a="http://schemas.openxmlformats.org/drawingml/2006/main" sz="4150" i="1">
                        <a:solidFill>
                          <a:srgbClr val="000000"/>
                        </a:solidFill>
                        <a:latin typeface="Cambria Math" panose="02040503050406030204" pitchFamily="18" charset="0"/>
                      </a:rPr>
                      <m:t>ω</m:t>
                    </m:r>
                  </m:e>
                  <m:sub>
                    <m:r>
                      <a:rPr xmlns:a="http://schemas.openxmlformats.org/drawingml/2006/main" sz="4150" i="1">
                        <a:solidFill>
                          <a:srgbClr val="000000"/>
                        </a:solidFill>
                        <a:latin typeface="Cambria Math" panose="02040503050406030204" pitchFamily="18" charset="0"/>
                      </a:rPr>
                      <m:t>3</m:t>
                    </m:r>
                    <m:r>
                      <a:rPr xmlns:a="http://schemas.openxmlformats.org/drawingml/2006/main" sz="4150" i="1">
                        <a:solidFill>
                          <a:srgbClr val="000000"/>
                        </a:solidFill>
                        <a:latin typeface="Cambria Math" panose="02040503050406030204" pitchFamily="18" charset="0"/>
                      </a:rPr>
                      <m:t>z</m:t>
                    </m:r>
                  </m:sub>
                </m:sSub>
              </m:oMath>
            </a14:m>
            <a:endParaRPr sz="5500"/>
          </a:p>
        </p:txBody>
      </p:sp>
      <p:sp>
        <p:nvSpPr>
          <p:cNvPr id="296" name="Equation"/>
          <p:cNvSpPr txBox="1"/>
          <p:nvPr/>
        </p:nvSpPr>
        <p:spPr>
          <a:xfrm>
            <a:off x="5783848" y="3758216"/>
            <a:ext cx="4371404"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7" name="Equation"/>
          <p:cNvSpPr txBox="1"/>
          <p:nvPr/>
        </p:nvSpPr>
        <p:spPr>
          <a:xfrm>
            <a:off x="12192000" y="37582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8" name="Equation"/>
          <p:cNvSpPr txBox="1"/>
          <p:nvPr/>
        </p:nvSpPr>
        <p:spPr>
          <a:xfrm>
            <a:off x="18600151" y="3770916"/>
            <a:ext cx="4371403" cy="263906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m:t>
                          </m:r>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y</m:t>
                              </m:r>
                            </m:sub>
                          </m:sSub>
                        </m:e>
                        <m:e>
                          <m:sSub>
                            <m:e>
                              <m:argPr>
                                <m:scrLvl m:val="0"/>
                              </m:argPr>
                              <m:r>
                                <a:rPr xmlns:a="http://schemas.openxmlformats.org/drawingml/2006/main" sz="5500" i="1">
                                  <a:solidFill>
                                    <a:srgbClr val="000000"/>
                                  </a:solidFill>
                                  <a:latin typeface="Cambria Math" panose="02040503050406030204" pitchFamily="18" charset="0"/>
                                </a:rPr>
                                <m:t>ω</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sSub>
                            <m:e>
                              <m:argPr>
                                <m:scrLvl m:val="0"/>
                              </m:argPr>
                              <m:r>
                                <a:rPr xmlns:a="http://schemas.openxmlformats.org/drawingml/2006/main" sz="5500" i="1">
                                  <a:solidFill>
                                    <a:srgbClr val="000000"/>
                                  </a:solidFill>
                                  <a:latin typeface="Cambria Math" panose="02040503050406030204" pitchFamily="18" charset="0"/>
                                </a:rPr>
                                <m:t>r</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x</m:t>
                              </m:r>
                            </m:sub>
                          </m:sSub>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299" name="Equation"/>
          <p:cNvSpPr txBox="1"/>
          <p:nvPr/>
        </p:nvSpPr>
        <p:spPr>
          <a:xfrm>
            <a:off x="1191481" y="4003456"/>
            <a:ext cx="2557597" cy="214858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00" name="Since  , we get the following equations."/>
          <p:cNvSpPr txBox="1"/>
          <p:nvPr/>
        </p:nvSpPr>
        <p:spPr>
          <a:xfrm>
            <a:off x="2329557" y="6847756"/>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v</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01" name="Equation"/>
          <p:cNvSpPr txBox="1"/>
          <p:nvPr/>
        </p:nvSpPr>
        <p:spPr>
          <a:xfrm>
            <a:off x="1384943" y="8551081"/>
            <a:ext cx="7620225"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2" name="Equation"/>
          <p:cNvSpPr txBox="1"/>
          <p:nvPr/>
        </p:nvSpPr>
        <p:spPr>
          <a:xfrm>
            <a:off x="1383916" y="10186691"/>
            <a:ext cx="7622280" cy="59998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03" name="Equation"/>
          <p:cNvSpPr txBox="1"/>
          <p:nvPr/>
        </p:nvSpPr>
        <p:spPr>
          <a:xfrm>
            <a:off x="13210979" y="8978571"/>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04" name="Equation"/>
          <p:cNvSpPr txBox="1"/>
          <p:nvPr/>
        </p:nvSpPr>
        <p:spPr>
          <a:xfrm>
            <a:off x="13210979" y="11162892"/>
            <a:ext cx="6246048" cy="14886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Calculating Stability Criteria"/>
          <p:cNvSpPr txBox="1"/>
          <p:nvPr>
            <p:ph type="title"/>
          </p:nvPr>
        </p:nvSpPr>
        <p:spPr>
          <a:prstGeom prst="rect">
            <a:avLst/>
          </a:prstGeom>
        </p:spPr>
        <p:txBody>
          <a:bodyPr/>
          <a:lstStyle/>
          <a:p>
            <a:pPr/>
            <a:r>
              <a:t>Calculating Stability Criteria</a:t>
            </a:r>
          </a:p>
        </p:txBody>
      </p:sp>
      <p:sp>
        <p:nvSpPr>
          <p:cNvPr id="307" name="Calculating   and"/>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b="1" sz="5500"/>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08" name="Equation"/>
          <p:cNvSpPr txBox="1"/>
          <p:nvPr/>
        </p:nvSpPr>
        <p:spPr>
          <a:xfrm>
            <a:off x="7369385" y="4214066"/>
            <a:ext cx="3045188"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1</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09" name="Equation"/>
          <p:cNvSpPr txBox="1"/>
          <p:nvPr/>
        </p:nvSpPr>
        <p:spPr>
          <a:xfrm>
            <a:off x="13518036"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2</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2</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0" name="Equation"/>
          <p:cNvSpPr txBox="1"/>
          <p:nvPr/>
        </p:nvSpPr>
        <p:spPr>
          <a:xfrm>
            <a:off x="19666689" y="4214066"/>
            <a:ext cx="3045189" cy="25364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3</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sSub>
                            <m:e>
                              <m:argPr>
                                <m:scrLvl m:val="0"/>
                              </m:argPr>
                              <m:r>
                                <a:rPr xmlns:a="http://schemas.openxmlformats.org/drawingml/2006/main" sz="5500" i="1">
                                  <a:solidFill>
                                    <a:srgbClr val="000000"/>
                                  </a:solidFill>
                                  <a:latin typeface="Cambria Math" panose="02040503050406030204" pitchFamily="18" charset="0"/>
                                </a:rPr>
                                <m:t>α</m:t>
                              </m:r>
                            </m:e>
                            <m:sub>
                              <m:argPr>
                                <m:scrLvl m:val="0"/>
                              </m:argPr>
                              <m:r>
                                <a:rPr xmlns:a="http://schemas.openxmlformats.org/drawingml/2006/main" sz="5500" i="1">
                                  <a:solidFill>
                                    <a:srgbClr val="000000"/>
                                  </a:solidFill>
                                  <a:latin typeface="Cambria Math" panose="02040503050406030204" pitchFamily="18" charset="0"/>
                                </a:rPr>
                                <m:t>3</m:t>
                              </m:r>
                              <m:r>
                                <a:rPr xmlns:a="http://schemas.openxmlformats.org/drawingml/2006/main" sz="5500" i="1">
                                  <a:solidFill>
                                    <a:srgbClr val="000000"/>
                                  </a:solidFill>
                                  <a:latin typeface="Cambria Math" panose="02040503050406030204" pitchFamily="18" charset="0"/>
                                </a:rPr>
                                <m:t>z</m:t>
                              </m:r>
                            </m:sub>
                          </m:sSub>
                        </m:e>
                      </m:eqArr>
                    </m:e>
                  </m:d>
                </m:oMath>
              </m:oMathPara>
            </a14:m>
            <a:endParaRPr sz="5500"/>
          </a:p>
        </p:txBody>
      </p:sp>
      <p:sp>
        <p:nvSpPr>
          <p:cNvPr id="311" name="Equation"/>
          <p:cNvSpPr txBox="1"/>
          <p:nvPr/>
        </p:nvSpPr>
        <p:spPr>
          <a:xfrm>
            <a:off x="1220732" y="4214066"/>
            <a:ext cx="2557597" cy="214858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5500" i="1">
                              <a:solidFill>
                                <a:srgbClr val="000000"/>
                              </a:solidFill>
                              <a:latin typeface="Cambria Math" panose="02040503050406030204" pitchFamily="18" charset="0"/>
                            </a:rPr>
                            <m:t>α</m:t>
                          </m:r>
                        </m:e>
                        <m:sub>
                          <m:r>
                            <a:rPr xmlns:a="http://schemas.openxmlformats.org/drawingml/2006/main" sz="5500" i="1">
                              <a:solidFill>
                                <a:srgbClr val="000000"/>
                              </a:solidFill>
                              <a:latin typeface="Cambria Math" panose="02040503050406030204" pitchFamily="18" charset="0"/>
                            </a:rPr>
                            <m:t>0</m:t>
                          </m:r>
                        </m:sub>
                      </m:sSub>
                    </m:e>
                    <m:lim>
                      <m:r>
                        <a:rPr xmlns:a="http://schemas.openxmlformats.org/drawingml/2006/main" sz="5500" i="1">
                          <a:solidFill>
                            <a:srgbClr val="000000"/>
                          </a:solidFill>
                          <a:latin typeface="Cambria Math" panose="02040503050406030204" pitchFamily="18" charset="0"/>
                        </a:rPr>
                        <m:t>⃗</m:t>
                      </m:r>
                    </m:lim>
                  </m:limUpp>
                  <m:r>
                    <a:rPr xmlns:a="http://schemas.openxmlformats.org/drawingml/2006/main" sz="5500" i="1">
                      <a:solidFill>
                        <a:srgbClr val="000000"/>
                      </a:solidFill>
                      <a:latin typeface="Cambria Math" panose="02040503050406030204" pitchFamily="18" charset="0"/>
                    </a:rPr>
                    <m:t>=</m:t>
                  </m:r>
                  <m:d>
                    <m:dPr>
                      <m:ctrlPr>
                        <a:rPr xmlns:a="http://schemas.openxmlformats.org/drawingml/2006/main" sz="5500" i="1">
                          <a:solidFill>
                            <a:srgbClr val="000000"/>
                          </a:solidFill>
                          <a:latin typeface="Cambria Math" panose="02040503050406030204" pitchFamily="18" charset="0"/>
                        </a:rPr>
                      </m:ctrlPr>
                      <m:begChr m:val="["/>
                      <m:endChr m:val="]"/>
                    </m:dPr>
                    <m:e>
                      <m:eqArr>
                        <m:eqArrPr>
                          <m:ctrlPr>
                            <a:rPr xmlns:a="http://schemas.openxmlformats.org/drawingml/2006/main" sz="5500" i="1">
                              <a:solidFill>
                                <a:srgbClr val="000000"/>
                              </a:solidFill>
                              <a:latin typeface="Cambria Math" panose="02040503050406030204" pitchFamily="18" charset="0"/>
                            </a:rPr>
                          </m:ctrlPr>
                        </m:eqArrPr>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
                          <m:r>
                            <a:rPr xmlns:a="http://schemas.openxmlformats.org/drawingml/2006/main" sz="5500" i="1">
                              <a:solidFill>
                                <a:srgbClr val="000000"/>
                              </a:solidFill>
                              <a:latin typeface="Cambria Math" panose="02040503050406030204" pitchFamily="18" charset="0"/>
                            </a:rPr>
                            <m:t>0</m:t>
                          </m:r>
                        </m:e>
                      </m:eqArr>
                    </m:e>
                  </m:d>
                </m:oMath>
              </m:oMathPara>
            </a14:m>
            <a:endParaRPr sz="5500"/>
          </a:p>
        </p:txBody>
      </p:sp>
      <p:sp>
        <p:nvSpPr>
          <p:cNvPr id="312" name="Equation"/>
          <p:cNvSpPr txBox="1"/>
          <p:nvPr/>
        </p:nvSpPr>
        <p:spPr>
          <a:xfrm>
            <a:off x="1296348" y="8054851"/>
            <a:ext cx="1853523" cy="6335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O</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13" name="Equation"/>
          <p:cNvSpPr txBox="1"/>
          <p:nvPr/>
        </p:nvSpPr>
        <p:spPr>
          <a:xfrm>
            <a:off x="1296348" y="9188101"/>
            <a:ext cx="7218477" cy="62634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4" name="Equation"/>
          <p:cNvSpPr txBox="1"/>
          <p:nvPr/>
        </p:nvSpPr>
        <p:spPr>
          <a:xfrm>
            <a:off x="1284020" y="10314169"/>
            <a:ext cx="7218477" cy="62634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a</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5" name="Equation"/>
          <p:cNvSpPr txBox="1"/>
          <p:nvPr/>
        </p:nvSpPr>
        <p:spPr>
          <a:xfrm>
            <a:off x="1284020" y="11440237"/>
            <a:ext cx="3312567" cy="6324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v</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16" name="The linkage   is fixed"/>
          <p:cNvSpPr txBox="1"/>
          <p:nvPr/>
        </p:nvSpPr>
        <p:spPr>
          <a:xfrm>
            <a:off x="9866773" y="7869379"/>
            <a:ext cx="6326548" cy="1004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linkage </a:t>
            </a:r>
            <a14:m>
              <m:oMath>
                <m:limUpp>
                  <m:e>
                    <m:sSub>
                      <m:e>
                        <m:r>
                          <a:rPr xmlns:a="http://schemas.openxmlformats.org/drawingml/2006/main" sz="5750" i="1">
                            <a:solidFill>
                              <a:srgbClr val="000000"/>
                            </a:solidFill>
                            <a:latin typeface="Cambria Math" panose="02040503050406030204" pitchFamily="18" charset="0"/>
                          </a:rPr>
                          <m:t>r</m:t>
                        </m:r>
                      </m:e>
                      <m:sub>
                        <m:r>
                          <a:rPr xmlns:a="http://schemas.openxmlformats.org/drawingml/2006/main" sz="5750" i="1">
                            <a:solidFill>
                              <a:srgbClr val="000000"/>
                            </a:solidFill>
                            <a:latin typeface="Cambria Math" panose="02040503050406030204" pitchFamily="18" charset="0"/>
                          </a:rPr>
                          <m:t>0</m:t>
                        </m:r>
                      </m:sub>
                    </m:sSub>
                  </m:e>
                  <m:lim>
                    <m:r>
                      <a:rPr xmlns:a="http://schemas.openxmlformats.org/drawingml/2006/main" sz="5750" i="1">
                        <a:solidFill>
                          <a:srgbClr val="000000"/>
                        </a:solidFill>
                        <a:latin typeface="Cambria Math" panose="02040503050406030204" pitchFamily="18" charset="0"/>
                      </a:rPr>
                      <m:t>⃗</m:t>
                    </m:r>
                  </m:lim>
                </m:limUpp>
              </m:oMath>
            </a14:m>
            <a:r>
              <a:t> is fixed </a:t>
            </a:r>
          </a:p>
        </p:txBody>
      </p:sp>
      <p:sp>
        <p:nvSpPr>
          <p:cNvPr id="317" name="Only rotation with   about origin of linkage"/>
          <p:cNvSpPr txBox="1"/>
          <p:nvPr/>
        </p:nvSpPr>
        <p:spPr>
          <a:xfrm>
            <a:off x="9762376" y="9002767"/>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550" i="1">
                        <a:solidFill>
                          <a:srgbClr val="000000"/>
                        </a:solidFill>
                        <a:latin typeface="Cambria Math" panose="02040503050406030204" pitchFamily="18" charset="0"/>
                      </a:rPr>
                      <m:t>α</m:t>
                    </m:r>
                  </m:e>
                  <m:sub>
                    <m:r>
                      <a:rPr xmlns:a="http://schemas.openxmlformats.org/drawingml/2006/main" sz="6550" i="1">
                        <a:solidFill>
                          <a:srgbClr val="000000"/>
                        </a:solidFill>
                        <a:latin typeface="Cambria Math" panose="02040503050406030204" pitchFamily="18" charset="0"/>
                      </a:rPr>
                      <m:t>1</m:t>
                    </m:r>
                  </m:sub>
                </m:sSub>
              </m:oMath>
            </a14:m>
            <a:r>
              <a:t> about origin of linkage</a:t>
            </a:r>
          </a:p>
        </p:txBody>
      </p:sp>
      <p:sp>
        <p:nvSpPr>
          <p:cNvPr id="318" name="Only rotation with   about origin of linkage"/>
          <p:cNvSpPr txBox="1"/>
          <p:nvPr/>
        </p:nvSpPr>
        <p:spPr>
          <a:xfrm>
            <a:off x="9762376" y="10128835"/>
            <a:ext cx="11933936"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100" i="1">
                        <a:solidFill>
                          <a:srgbClr val="000000"/>
                        </a:solidFill>
                        <a:latin typeface="Cambria Math" panose="02040503050406030204" pitchFamily="18" charset="0"/>
                      </a:rPr>
                      <m:t>α</m:t>
                    </m:r>
                  </m:e>
                  <m:sub>
                    <m:r>
                      <a:rPr xmlns:a="http://schemas.openxmlformats.org/drawingml/2006/main" sz="6100" i="1">
                        <a:solidFill>
                          <a:srgbClr val="000000"/>
                        </a:solidFill>
                        <a:latin typeface="Cambria Math" panose="02040503050406030204" pitchFamily="18" charset="0"/>
                      </a:rPr>
                      <m:t>2</m:t>
                    </m:r>
                  </m:sub>
                </m:sSub>
              </m:oMath>
            </a14:m>
            <a:r>
              <a:t> about origin of linkage</a:t>
            </a:r>
          </a:p>
        </p:txBody>
      </p:sp>
      <p:sp>
        <p:nvSpPr>
          <p:cNvPr id="319" name="Only rotation with   about origin of linkage"/>
          <p:cNvSpPr txBox="1"/>
          <p:nvPr/>
        </p:nvSpPr>
        <p:spPr>
          <a:xfrm>
            <a:off x="9762376" y="11254273"/>
            <a:ext cx="11933936"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rotation with </a:t>
            </a:r>
            <a14:m>
              <m:oMath>
                <m:sSub>
                  <m:e>
                    <m:r>
                      <a:rPr xmlns:a="http://schemas.openxmlformats.org/drawingml/2006/main" sz="6300" i="1">
                        <a:solidFill>
                          <a:srgbClr val="000000"/>
                        </a:solidFill>
                        <a:latin typeface="Cambria Math" panose="02040503050406030204" pitchFamily="18" charset="0"/>
                      </a:rPr>
                      <m:t>α</m:t>
                    </m:r>
                  </m:e>
                  <m:sub>
                    <m:r>
                      <a:rPr xmlns:a="http://schemas.openxmlformats.org/drawingml/2006/main" sz="6300" i="1">
                        <a:solidFill>
                          <a:srgbClr val="000000"/>
                        </a:solidFill>
                        <a:latin typeface="Cambria Math" panose="02040503050406030204" pitchFamily="18" charset="0"/>
                      </a:rPr>
                      <m:t>3</m:t>
                    </m:r>
                  </m:sub>
                </m:sSub>
              </m:oMath>
            </a14:m>
            <a:r>
              <a:t> about origin of linkage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alculating Stability Criteria"/>
          <p:cNvSpPr txBox="1"/>
          <p:nvPr>
            <p:ph type="title"/>
          </p:nvPr>
        </p:nvSpPr>
        <p:spPr>
          <a:prstGeom prst="rect">
            <a:avLst/>
          </a:prstGeom>
        </p:spPr>
        <p:txBody>
          <a:bodyPr/>
          <a:lstStyle/>
          <a:p>
            <a:pPr/>
            <a:r>
              <a:t>Calculating Stability Criteria</a:t>
            </a:r>
          </a:p>
        </p:txBody>
      </p:sp>
      <p:sp>
        <p:nvSpPr>
          <p:cNvPr id="322"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a:t>
            </a:r>
            <a14:m>
              <m:oMath>
                <m:r>
                  <a:rPr xmlns:a="http://schemas.openxmlformats.org/drawingml/2006/main" sz="6100" i="1">
                    <a:solidFill>
                      <a:srgbClr val="000000"/>
                    </a:solidFill>
                    <a:latin typeface="Cambria Math" panose="02040503050406030204" pitchFamily="18" charset="0"/>
                  </a:rPr>
                  <m:t>ω</m:t>
                </m:r>
              </m:oMath>
            </a14:m>
            <a:r>
              <a:t> and </a:t>
            </a:r>
            <a14:m>
              <m:oMath>
                <m:r>
                  <a:rPr xmlns:a="http://schemas.openxmlformats.org/drawingml/2006/main" sz="5900" i="1">
                    <a:solidFill>
                      <a:srgbClr val="000000"/>
                    </a:solidFill>
                    <a:latin typeface="Cambria Math" panose="02040503050406030204" pitchFamily="18" charset="0"/>
                  </a:rPr>
                  <m:t>α</m:t>
                </m:r>
              </m:oMath>
            </a14:m>
          </a:p>
        </p:txBody>
      </p:sp>
      <p:sp>
        <p:nvSpPr>
          <p:cNvPr id="323" name="Since  , we get the following equations."/>
          <p:cNvSpPr txBox="1"/>
          <p:nvPr/>
        </p:nvSpPr>
        <p:spPr>
          <a:xfrm>
            <a:off x="2329557" y="3899211"/>
            <a:ext cx="19724886"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Since </a:t>
            </a:r>
            <a14:m>
              <m:oMath>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0</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1</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2</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sSub>
                      <m:e>
                        <m:r>
                          <a:rPr xmlns:a="http://schemas.openxmlformats.org/drawingml/2006/main" sz="6600" i="1">
                            <a:solidFill>
                              <a:srgbClr val="000000"/>
                            </a:solidFill>
                            <a:latin typeface="Cambria Math" panose="02040503050406030204" pitchFamily="18" charset="0"/>
                          </a:rPr>
                          <m:t>a</m:t>
                        </m:r>
                      </m:e>
                      <m:sub>
                        <m:r>
                          <a:rPr xmlns:a="http://schemas.openxmlformats.org/drawingml/2006/main" sz="6600" i="1">
                            <a:solidFill>
                              <a:srgbClr val="000000"/>
                            </a:solidFill>
                            <a:latin typeface="Cambria Math" panose="02040503050406030204" pitchFamily="18" charset="0"/>
                          </a:rPr>
                          <m:t>3</m:t>
                        </m:r>
                      </m:sub>
                    </m:sSub>
                  </m:e>
                  <m:lim>
                    <m:r>
                      <a:rPr xmlns:a="http://schemas.openxmlformats.org/drawingml/2006/main" sz="6600" i="1">
                        <a:solidFill>
                          <a:srgbClr val="000000"/>
                        </a:solidFill>
                        <a:latin typeface="Cambria Math" panose="02040503050406030204" pitchFamily="18" charset="0"/>
                      </a:rPr>
                      <m:t>⃗</m:t>
                    </m:r>
                  </m:lim>
                </m:limUpp>
                <m:r>
                  <a:rPr xmlns:a="http://schemas.openxmlformats.org/drawingml/2006/main" sz="6600" i="1">
                    <a:solidFill>
                      <a:srgbClr val="000000"/>
                    </a:solidFill>
                    <a:latin typeface="Cambria Math" panose="02040503050406030204" pitchFamily="18" charset="0"/>
                  </a:rPr>
                  <m:t>=</m:t>
                </m:r>
                <m:limUpp>
                  <m:e>
                    <m:r>
                      <a:rPr xmlns:a="http://schemas.openxmlformats.org/drawingml/2006/main" sz="6600" i="1">
                        <a:solidFill>
                          <a:srgbClr val="000000"/>
                        </a:solidFill>
                        <a:latin typeface="Cambria Math" panose="02040503050406030204" pitchFamily="18" charset="0"/>
                      </a:rPr>
                      <m:t>0</m:t>
                    </m:r>
                  </m:e>
                  <m:lim>
                    <m:r>
                      <a:rPr xmlns:a="http://schemas.openxmlformats.org/drawingml/2006/main" sz="6600" i="1">
                        <a:solidFill>
                          <a:srgbClr val="000000"/>
                        </a:solidFill>
                        <a:latin typeface="Cambria Math" panose="02040503050406030204" pitchFamily="18" charset="0"/>
                      </a:rPr>
                      <m:t>⃗</m:t>
                    </m:r>
                  </m:lim>
                </m:limUpp>
              </m:oMath>
            </a14:m>
            <a:r>
              <a:t>, we get the following equations.</a:t>
            </a:r>
          </a:p>
        </p:txBody>
      </p:sp>
      <p:sp>
        <p:nvSpPr>
          <p:cNvPr id="324" name="Equation"/>
          <p:cNvSpPr txBox="1"/>
          <p:nvPr/>
        </p:nvSpPr>
        <p:spPr>
          <a:xfrm>
            <a:off x="5369798" y="5552127"/>
            <a:ext cx="13644403"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5" name="Equation"/>
          <p:cNvSpPr txBox="1"/>
          <p:nvPr/>
        </p:nvSpPr>
        <p:spPr>
          <a:xfrm>
            <a:off x="5369799" y="6530072"/>
            <a:ext cx="13644402" cy="76013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26" name="Solving the above two we get   and"/>
          <p:cNvSpPr txBox="1"/>
          <p:nvPr>
            <p:ph type="body" sz="quarter" idx="1"/>
          </p:nvPr>
        </p:nvSpPr>
        <p:spPr>
          <a:xfrm>
            <a:off x="5130900" y="7508017"/>
            <a:ext cx="13644402" cy="1435101"/>
          </a:xfrm>
          <a:prstGeom prst="rect">
            <a:avLst/>
          </a:prstGeom>
        </p:spPr>
        <p:txBody>
          <a:bodyPr/>
          <a:lstStyle/>
          <a:p>
            <a:pPr algn="ctr"/>
            <a:r>
              <a:t>Solving the above two we get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2</m:t>
                    </m:r>
                    <m:r>
                      <a:rPr xmlns:a="http://schemas.openxmlformats.org/drawingml/2006/main" sz="6800" i="1">
                        <a:solidFill>
                          <a:srgbClr val="000000"/>
                        </a:solidFill>
                        <a:latin typeface="Cambria Math" panose="02040503050406030204" pitchFamily="18" charset="0"/>
                      </a:rPr>
                      <m:t>z</m:t>
                    </m:r>
                  </m:sub>
                </m:sSub>
              </m:oMath>
            </a14:m>
            <a:r>
              <a:t> and </a:t>
            </a:r>
            <a14:m>
              <m:oMath>
                <m:sSub>
                  <m:e>
                    <m:r>
                      <a:rPr xmlns:a="http://schemas.openxmlformats.org/drawingml/2006/main" sz="6800" i="1">
                        <a:solidFill>
                          <a:srgbClr val="000000"/>
                        </a:solidFill>
                        <a:latin typeface="Cambria Math" panose="02040503050406030204" pitchFamily="18" charset="0"/>
                      </a:rPr>
                      <m:t>α</m:t>
                    </m:r>
                  </m:e>
                  <m:sub>
                    <m:r>
                      <a:rPr xmlns:a="http://schemas.openxmlformats.org/drawingml/2006/main" sz="6800" i="1">
                        <a:solidFill>
                          <a:srgbClr val="000000"/>
                        </a:solidFill>
                        <a:latin typeface="Cambria Math" panose="02040503050406030204" pitchFamily="18" charset="0"/>
                      </a:rPr>
                      <m:t>3</m:t>
                    </m:r>
                    <m:r>
                      <a:rPr xmlns:a="http://schemas.openxmlformats.org/drawingml/2006/main" sz="6800" i="1">
                        <a:solidFill>
                          <a:srgbClr val="000000"/>
                        </a:solidFill>
                        <a:latin typeface="Cambria Math" panose="02040503050406030204" pitchFamily="18" charset="0"/>
                      </a:rPr>
                      <m:t>z</m:t>
                    </m:r>
                  </m:sub>
                </m:sSub>
              </m:oMath>
            </a14:m>
          </a:p>
        </p:txBody>
      </p:sp>
      <p:sp>
        <p:nvSpPr>
          <p:cNvPr id="327" name="Equation"/>
          <p:cNvSpPr txBox="1"/>
          <p:nvPr/>
        </p:nvSpPr>
        <p:spPr>
          <a:xfrm>
            <a:off x="2195798" y="9160933"/>
            <a:ext cx="20460427"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
        <p:nvSpPr>
          <p:cNvPr id="328" name="Equation"/>
          <p:cNvSpPr txBox="1"/>
          <p:nvPr/>
        </p:nvSpPr>
        <p:spPr>
          <a:xfrm>
            <a:off x="2195798" y="11674850"/>
            <a:ext cx="20913925" cy="173791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ω</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z</m:t>
                          </m:r>
                        </m:sub>
                        <m:sup>
                          <m:r>
                            <a:rPr xmlns:a="http://schemas.openxmlformats.org/drawingml/2006/main" sz="4800" i="1">
                              <a:solidFill>
                                <a:srgbClr val="000000"/>
                              </a:solidFill>
                              <a:latin typeface="Cambria Math" panose="02040503050406030204" pitchFamily="18" charset="0"/>
                            </a:rPr>
                            <m:t>2</m:t>
                          </m:r>
                        </m:sup>
                      </m:sSubSup>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num>
                    <m:den>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y</m:t>
                          </m:r>
                        </m:sub>
                      </m:sSub>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den>
                  </m:f>
                </m:oMath>
              </m:oMathPara>
            </a14:m>
            <a:endParaRPr sz="48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Calculating Stability Criteria"/>
          <p:cNvSpPr txBox="1"/>
          <p:nvPr>
            <p:ph type="title"/>
          </p:nvPr>
        </p:nvSpPr>
        <p:spPr>
          <a:prstGeom prst="rect">
            <a:avLst/>
          </a:prstGeom>
        </p:spPr>
        <p:txBody>
          <a:bodyPr/>
          <a:lstStyle/>
          <a:p>
            <a:pPr/>
            <a:r>
              <a:t>Calculating Stability Criteria</a:t>
            </a:r>
          </a:p>
        </p:txBody>
      </p:sp>
      <p:sp>
        <p:nvSpPr>
          <p:cNvPr id="331" name="Dynamic Model of the Availabl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Model of the Available Quadruped</a:t>
            </a:r>
          </a:p>
        </p:txBody>
      </p:sp>
      <p:sp>
        <p:nvSpPr>
          <p:cNvPr id="332" name="The above two equations depict the dynamics of the quadruped in vector form. Rotation is possible about the   and   axes, while translation is only possible along the    and   axes."/>
          <p:cNvSpPr txBox="1"/>
          <p:nvPr>
            <p:ph type="body" sz="quarter" idx="1"/>
          </p:nvPr>
        </p:nvSpPr>
        <p:spPr>
          <a:xfrm>
            <a:off x="1206500" y="8163213"/>
            <a:ext cx="7415484" cy="4341303"/>
          </a:xfrm>
          <a:prstGeom prst="rect">
            <a:avLst/>
          </a:prstGeom>
        </p:spPr>
        <p:txBody>
          <a:bodyPr/>
          <a:lstStyle/>
          <a:p>
            <a:pPr defTabSz="602615">
              <a:spcBef>
                <a:spcPts val="1300"/>
              </a:spcBef>
              <a:defRPr spc="-40" sz="4015"/>
            </a:pPr>
            <a:r>
              <a:t>The above two equations depict the dynamics of the quadruped in vector form. Rotation is possible about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 while translation is only possible along the  </a:t>
            </a:r>
            <a14:m>
              <m:oMath>
                <m:r>
                  <a:rPr xmlns:a="http://schemas.openxmlformats.org/drawingml/2006/main" sz="4750" i="1">
                    <a:solidFill>
                      <a:srgbClr val="000000"/>
                    </a:solidFill>
                    <a:latin typeface="Cambria Math" panose="02040503050406030204" pitchFamily="18" charset="0"/>
                  </a:rPr>
                  <m:t>y</m:t>
                </m:r>
              </m:oMath>
            </a14:m>
            <a:r>
              <a:t> and </a:t>
            </a:r>
            <a14:m>
              <m:oMath>
                <m:r>
                  <a:rPr xmlns:a="http://schemas.openxmlformats.org/drawingml/2006/main" sz="4900" i="1">
                    <a:solidFill>
                      <a:srgbClr val="000000"/>
                    </a:solidFill>
                    <a:latin typeface="Cambria Math" panose="02040503050406030204" pitchFamily="18" charset="0"/>
                  </a:rPr>
                  <m:t>z</m:t>
                </m:r>
              </m:oMath>
            </a14:m>
            <a:r>
              <a:t> axes.</a:t>
            </a:r>
            <a:endParaRPr sz="5500"/>
          </a:p>
        </p:txBody>
      </p:sp>
      <p:sp>
        <p:nvSpPr>
          <p:cNvPr id="333" name="Equation"/>
          <p:cNvSpPr txBox="1"/>
          <p:nvPr/>
        </p:nvSpPr>
        <p:spPr>
          <a:xfrm>
            <a:off x="1301106" y="4456996"/>
            <a:ext cx="7226272" cy="8910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g</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pic>
        <p:nvPicPr>
          <p:cNvPr id="334" name="robot-dynamics-only.png" descr="robot-dynamics-only.png"/>
          <p:cNvPicPr>
            <a:picLocks noChangeAspect="1"/>
          </p:cNvPicPr>
          <p:nvPr/>
        </p:nvPicPr>
        <p:blipFill>
          <a:blip r:embed="rId2">
            <a:extLst/>
          </a:blip>
          <a:stretch>
            <a:fillRect/>
          </a:stretch>
        </p:blipFill>
        <p:spPr>
          <a:xfrm>
            <a:off x="9271801" y="3528123"/>
            <a:ext cx="15025919" cy="9317458"/>
          </a:xfrm>
          <a:prstGeom prst="rect">
            <a:avLst/>
          </a:prstGeom>
          <a:ln w="12700">
            <a:miter lim="400000"/>
          </a:ln>
        </p:spPr>
      </p:pic>
      <p:sp>
        <p:nvSpPr>
          <p:cNvPr id="335" name="Equation"/>
          <p:cNvSpPr txBox="1"/>
          <p:nvPr/>
        </p:nvSpPr>
        <p:spPr>
          <a:xfrm>
            <a:off x="961784" y="6497341"/>
            <a:ext cx="8094636" cy="13534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I</m:t>
                      </m:r>
                    </m:e>
                    <m:sub>
                      <m:r>
                        <a:rPr xmlns:a="http://schemas.openxmlformats.org/drawingml/2006/main" sz="4800" i="1">
                          <a:solidFill>
                            <a:srgbClr val="000000"/>
                          </a:solidFill>
                          <a:latin typeface="Cambria Math" panose="02040503050406030204" pitchFamily="18" charset="0"/>
                        </a:rPr>
                        <m:t>R</m:t>
                      </m:r>
                    </m:sub>
                  </m:sSub>
                  <m:limUpp>
                    <m:e>
                      <m:sSub>
                        <m:e>
                          <m:r>
                            <a:rPr xmlns:a="http://schemas.openxmlformats.org/drawingml/2006/main" sz="4800" i="1">
                              <a:solidFill>
                                <a:srgbClr val="000000"/>
                              </a:solidFill>
                              <a:latin typeface="Cambria Math" panose="02040503050406030204" pitchFamily="18" charset="0"/>
                            </a:rPr>
                            <m:t>α</m:t>
                          </m:r>
                        </m:e>
                        <m:sub>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Calculating Stability Criteria"/>
          <p:cNvSpPr txBox="1"/>
          <p:nvPr>
            <p:ph type="title"/>
          </p:nvPr>
        </p:nvSpPr>
        <p:spPr>
          <a:prstGeom prst="rect">
            <a:avLst/>
          </a:prstGeom>
        </p:spPr>
        <p:txBody>
          <a:bodyPr/>
          <a:lstStyle/>
          <a:p>
            <a:pPr/>
            <a:r>
              <a:t>Calculating Stability Criteria</a:t>
            </a:r>
          </a:p>
        </p:txBody>
      </p:sp>
      <p:sp>
        <p:nvSpPr>
          <p:cNvPr id="338"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39" name="Illustration of all forces acting on the four bar linkage in the knee during stance phase. The segment M1H will be rigid during stance…"/>
          <p:cNvSpPr txBox="1"/>
          <p:nvPr>
            <p:ph type="body" sz="quarter" idx="1"/>
          </p:nvPr>
        </p:nvSpPr>
        <p:spPr>
          <a:xfrm>
            <a:off x="1206500" y="4248504"/>
            <a:ext cx="5125005" cy="8256012"/>
          </a:xfrm>
          <a:prstGeom prst="rect">
            <a:avLst/>
          </a:prstGeom>
        </p:spPr>
        <p:txBody>
          <a:bodyPr/>
          <a:lstStyle/>
          <a:p>
            <a:pPr marL="171450" indent="-171450" defTabSz="619125">
              <a:spcBef>
                <a:spcPts val="1300"/>
              </a:spcBef>
              <a:buSzPct val="100000"/>
              <a:buAutoNum type="alphaLcPeriod" startAt="1"/>
              <a:defRPr spc="-41" sz="4125"/>
            </a:pPr>
            <a:r>
              <a:t>Illustration of all forces acting on the four bar linkage in the knee during stance phase. The segment M1H will be rigid during stance</a:t>
            </a:r>
          </a:p>
          <a:p>
            <a:pPr marL="171450" indent="-171450" defTabSz="619125">
              <a:spcBef>
                <a:spcPts val="1300"/>
              </a:spcBef>
              <a:buSzPct val="100000"/>
              <a:buAutoNum type="alphaLcPeriod" startAt="1"/>
              <a:defRPr spc="-41" sz="4125"/>
            </a:pPr>
            <a:r>
              <a:t>A simplified model of a leg. </a:t>
            </a:r>
            <a14:m>
              <m:oMath>
                <m:r>
                  <a:rPr xmlns:a="http://schemas.openxmlformats.org/drawingml/2006/main" sz="4400" i="1">
                    <a:solidFill>
                      <a:srgbClr val="000000"/>
                    </a:solidFill>
                    <a:latin typeface="Cambria Math" panose="02040503050406030204" pitchFamily="18" charset="0"/>
                  </a:rPr>
                  <m:t>N</m:t>
                </m:r>
              </m:oMath>
            </a14:m>
            <a:r>
              <a:t> and </a:t>
            </a:r>
            <a14:m>
              <m:oMath>
                <m:sSub>
                  <m:e>
                    <m:r>
                      <a:rPr xmlns:a="http://schemas.openxmlformats.org/drawingml/2006/main" sz="4900" i="1">
                        <a:solidFill>
                          <a:srgbClr val="000000"/>
                        </a:solidFill>
                        <a:latin typeface="Cambria Math" panose="02040503050406030204" pitchFamily="18" charset="0"/>
                      </a:rPr>
                      <m:t>F</m:t>
                    </m:r>
                  </m:e>
                  <m:sub>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r</m:t>
                    </m:r>
                  </m:sub>
                </m:sSub>
              </m:oMath>
            </a14:m>
            <a:r>
              <a:t> are normal reaction and friction forces respectively</a:t>
            </a:r>
            <a:endParaRPr sz="5500"/>
          </a:p>
        </p:txBody>
      </p:sp>
      <p:pic>
        <p:nvPicPr>
          <p:cNvPr id="340" name="stance_dynamics.png" descr="stance_dynamics.png"/>
          <p:cNvPicPr>
            <a:picLocks noChangeAspect="1"/>
          </p:cNvPicPr>
          <p:nvPr/>
        </p:nvPicPr>
        <p:blipFill>
          <a:blip r:embed="rId2">
            <a:extLst/>
          </a:blip>
          <a:stretch>
            <a:fillRect/>
          </a:stretch>
        </p:blipFill>
        <p:spPr>
          <a:xfrm>
            <a:off x="6464300" y="4347288"/>
            <a:ext cx="16871360" cy="73882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Calculating Stability Criteria"/>
          <p:cNvSpPr txBox="1"/>
          <p:nvPr>
            <p:ph type="title"/>
          </p:nvPr>
        </p:nvSpPr>
        <p:spPr>
          <a:prstGeom prst="rect">
            <a:avLst/>
          </a:prstGeom>
        </p:spPr>
        <p:txBody>
          <a:bodyPr/>
          <a:lstStyle/>
          <a:p>
            <a:pPr/>
            <a:r>
              <a:t>Calculating Stability Criteria</a:t>
            </a:r>
          </a:p>
        </p:txBody>
      </p:sp>
      <p:sp>
        <p:nvSpPr>
          <p:cNvPr id="343" name="Stance Dynam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Stance Dynamics</a:t>
            </a:r>
          </a:p>
        </p:txBody>
      </p:sp>
      <p:sp>
        <p:nvSpPr>
          <p:cNvPr id="344" name="Equation"/>
          <p:cNvSpPr txBox="1"/>
          <p:nvPr/>
        </p:nvSpPr>
        <p:spPr>
          <a:xfrm>
            <a:off x="1272360" y="4383038"/>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5" name="Equation"/>
          <p:cNvSpPr txBox="1"/>
          <p:nvPr/>
        </p:nvSpPr>
        <p:spPr>
          <a:xfrm>
            <a:off x="1272360" y="5375881"/>
            <a:ext cx="5130858"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6" name="Equation"/>
          <p:cNvSpPr txBox="1"/>
          <p:nvPr/>
        </p:nvSpPr>
        <p:spPr>
          <a:xfrm>
            <a:off x="1272360" y="6451824"/>
            <a:ext cx="9814655" cy="575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cos</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7" name="Equation"/>
          <p:cNvSpPr txBox="1"/>
          <p:nvPr/>
        </p:nvSpPr>
        <p:spPr>
          <a:xfrm>
            <a:off x="1272360" y="7431966"/>
            <a:ext cx="9707297" cy="6583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m:rPr>
                      <m:sty m:val="p"/>
                    </m:rPr>
                    <a:rPr xmlns:a="http://schemas.openxmlformats.org/drawingml/2006/main" sz="4800" i="1">
                      <a:solidFill>
                        <a:srgbClr val="000000"/>
                      </a:solidFill>
                      <a:latin typeface="Cambria Math" panose="02040503050406030204" pitchFamily="18" charset="0"/>
                    </a:rPr>
                    <m:t>sin</m:t>
                  </m:r>
                  <m:sSub>
                    <m:e>
                      <m:r>
                        <a:rPr xmlns:a="http://schemas.openxmlformats.org/drawingml/2006/main" sz="4800" i="1">
                          <a:solidFill>
                            <a:srgbClr val="000000"/>
                          </a:solidFill>
                          <a:latin typeface="Cambria Math" panose="02040503050406030204" pitchFamily="18" charset="0"/>
                        </a:rPr>
                        <m:t>θ</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π</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8" name="Equation"/>
          <p:cNvSpPr txBox="1"/>
          <p:nvPr/>
        </p:nvSpPr>
        <p:spPr>
          <a:xfrm>
            <a:off x="1272360" y="8520610"/>
            <a:ext cx="5130858"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49" name="Equation"/>
          <p:cNvSpPr txBox="1"/>
          <p:nvPr/>
        </p:nvSpPr>
        <p:spPr>
          <a:xfrm>
            <a:off x="11124245" y="4341488"/>
            <a:ext cx="5130857" cy="6540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01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r>
                        <a:rPr xmlns:a="http://schemas.openxmlformats.org/drawingml/2006/main" sz="4800" i="1">
                          <a:solidFill>
                            <a:srgbClr val="000000"/>
                          </a:solidFill>
                          <a:latin typeface="Cambria Math" panose="02040503050406030204" pitchFamily="18" charset="0"/>
                        </a:rPr>
                        <m:t>y</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0" name="Equation"/>
          <p:cNvSpPr txBox="1"/>
          <p:nvPr/>
        </p:nvSpPr>
        <p:spPr>
          <a:xfrm>
            <a:off x="18944660" y="5493374"/>
            <a:ext cx="2922288" cy="7549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21</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12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1" name="Equation"/>
          <p:cNvSpPr txBox="1"/>
          <p:nvPr/>
        </p:nvSpPr>
        <p:spPr>
          <a:xfrm>
            <a:off x="18944660" y="4288014"/>
            <a:ext cx="2922288" cy="76103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23</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32</m:t>
                          </m:r>
                        </m:sub>
                      </m:sSub>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52" name="Equation"/>
          <p:cNvSpPr txBox="1"/>
          <p:nvPr/>
        </p:nvSpPr>
        <p:spPr>
          <a:xfrm>
            <a:off x="12885483" y="5420461"/>
            <a:ext cx="1608382" cy="5649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3" name="Equation"/>
          <p:cNvSpPr txBox="1"/>
          <p:nvPr/>
        </p:nvSpPr>
        <p:spPr>
          <a:xfrm>
            <a:off x="12885483" y="6456987"/>
            <a:ext cx="1608382" cy="56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4" name="Equation"/>
          <p:cNvSpPr txBox="1"/>
          <p:nvPr/>
        </p:nvSpPr>
        <p:spPr>
          <a:xfrm>
            <a:off x="12885483" y="7493513"/>
            <a:ext cx="1608382" cy="57098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3</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55" name="Equation"/>
          <p:cNvSpPr txBox="1"/>
          <p:nvPr/>
        </p:nvSpPr>
        <p:spPr>
          <a:xfrm>
            <a:off x="1235324" y="9516481"/>
            <a:ext cx="22810571" cy="112208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21</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6" name="Equation"/>
          <p:cNvSpPr txBox="1"/>
          <p:nvPr/>
        </p:nvSpPr>
        <p:spPr>
          <a:xfrm>
            <a:off x="1235324" y="10964298"/>
            <a:ext cx="21981857" cy="11220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32</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2</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2</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
        <p:nvSpPr>
          <p:cNvPr id="357" name="Equation"/>
          <p:cNvSpPr txBox="1"/>
          <p:nvPr/>
        </p:nvSpPr>
        <p:spPr>
          <a:xfrm>
            <a:off x="1235324" y="12417036"/>
            <a:ext cx="21972303" cy="1127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C</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x</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3</m:t>
                      </m:r>
                      <m:r>
                        <a:rPr xmlns:a="http://schemas.openxmlformats.org/drawingml/2006/main" sz="3900" i="1">
                          <a:solidFill>
                            <a:srgbClr val="000000"/>
                          </a:solidFill>
                          <a:latin typeface="Cambria Math" panose="02040503050406030204" pitchFamily="18" charset="0"/>
                        </a:rPr>
                        <m:t>y</m:t>
                      </m:r>
                    </m:sub>
                  </m:sSub>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3</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2</m:t>
                      </m:r>
                    </m:den>
                  </m:f>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3</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y</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cos</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23</m:t>
                      </m:r>
                      <m:r>
                        <a:rPr xmlns:a="http://schemas.openxmlformats.org/drawingml/2006/main" sz="3900" i="1">
                          <a:solidFill>
                            <a:srgbClr val="000000"/>
                          </a:solidFill>
                          <a:latin typeface="Cambria Math" panose="02040503050406030204" pitchFamily="18" charset="0"/>
                        </a:rPr>
                        <m:t>x</m:t>
                      </m:r>
                    </m:sub>
                  </m:sSub>
                  <m:r>
                    <a:rPr xmlns:a="http://schemas.openxmlformats.org/drawingml/2006/main" sz="3900" i="1">
                      <a:solidFill>
                        <a:srgbClr val="000000"/>
                      </a:solidFill>
                      <a:latin typeface="Cambria Math" panose="02040503050406030204" pitchFamily="18" charset="0"/>
                    </a:rPr>
                    <m:t>|</m:t>
                  </m:r>
                  <m:limUpp>
                    <m:e>
                      <m:sSub>
                        <m:e>
                          <m:r>
                            <a:rPr xmlns:a="http://schemas.openxmlformats.org/drawingml/2006/main" sz="3900" i="1">
                              <a:solidFill>
                                <a:srgbClr val="000000"/>
                              </a:solidFill>
                              <a:latin typeface="Cambria Math" panose="02040503050406030204" pitchFamily="18" charset="0"/>
                            </a:rPr>
                            <m:t>r</m:t>
                          </m:r>
                        </m:e>
                        <m:sub>
                          <m:r>
                            <a:rPr xmlns:a="http://schemas.openxmlformats.org/drawingml/2006/main" sz="3900" i="1">
                              <a:solidFill>
                                <a:srgbClr val="000000"/>
                              </a:solidFill>
                              <a:latin typeface="Cambria Math" panose="02040503050406030204" pitchFamily="18" charset="0"/>
                            </a:rPr>
                            <m:t>1</m:t>
                          </m:r>
                        </m:sub>
                      </m:sSub>
                    </m:e>
                    <m:lim>
                      <m:r>
                        <a:rPr xmlns:a="http://schemas.openxmlformats.org/drawingml/2006/main" sz="3900" i="1">
                          <a:solidFill>
                            <a:srgbClr val="000000"/>
                          </a:solidFill>
                          <a:latin typeface="Cambria Math" panose="02040503050406030204" pitchFamily="18" charset="0"/>
                        </a:rPr>
                        <m:t>⃗</m:t>
                      </m:r>
                    </m:lim>
                  </m:limUpp>
                  <m:r>
                    <a:rPr xmlns:a="http://schemas.openxmlformats.org/drawingml/2006/main" sz="3900" i="1">
                      <a:solidFill>
                        <a:srgbClr val="000000"/>
                      </a:solidFill>
                      <a:latin typeface="Cambria Math" panose="02040503050406030204" pitchFamily="18" charset="0"/>
                    </a:rPr>
                    <m:t>|</m:t>
                  </m:r>
                  <m:r>
                    <m:rPr>
                      <m:sty m:val="p"/>
                    </m:rPr>
                    <a:rPr xmlns:a="http://schemas.openxmlformats.org/drawingml/2006/main" sz="3900" i="1">
                      <a:solidFill>
                        <a:srgbClr val="000000"/>
                      </a:solidFill>
                      <a:latin typeface="Cambria Math" panose="02040503050406030204" pitchFamily="18" charset="0"/>
                    </a:rPr>
                    <m:t>sin</m:t>
                  </m:r>
                  <m:sSub>
                    <m:e>
                      <m:r>
                        <a:rPr xmlns:a="http://schemas.openxmlformats.org/drawingml/2006/main" sz="3900" i="1">
                          <a:solidFill>
                            <a:srgbClr val="000000"/>
                          </a:solidFill>
                          <a:latin typeface="Cambria Math" panose="02040503050406030204" pitchFamily="18" charset="0"/>
                        </a:rPr>
                        <m:t>θ</m:t>
                      </m:r>
                    </m:e>
                    <m:sub>
                      <m:r>
                        <a:rPr xmlns:a="http://schemas.openxmlformats.org/drawingml/2006/main" sz="3900" i="1">
                          <a:solidFill>
                            <a:srgbClr val="000000"/>
                          </a:solidFill>
                          <a:latin typeface="Cambria Math" panose="02040503050406030204" pitchFamily="18" charset="0"/>
                        </a:rPr>
                        <m:t>1</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ϕ</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π</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oMath>
              </m:oMathPara>
            </a14:m>
            <a:endParaRPr sz="39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Calculating Stability Criteria"/>
          <p:cNvSpPr txBox="1"/>
          <p:nvPr>
            <p:ph type="title"/>
          </p:nvPr>
        </p:nvSpPr>
        <p:spPr>
          <a:prstGeom prst="rect">
            <a:avLst/>
          </a:prstGeom>
        </p:spPr>
        <p:txBody>
          <a:bodyPr/>
          <a:lstStyle/>
          <a:p>
            <a:pPr/>
            <a:r>
              <a:t>Calculating Stability Criteria</a:t>
            </a:r>
          </a:p>
        </p:txBody>
      </p:sp>
      <p:sp>
        <p:nvSpPr>
          <p:cNvPr id="360" name="Calculating   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594360">
              <a:defRPr sz="3960"/>
            </a:pPr>
            <a:r>
              <a:t>Calculating </a:t>
            </a:r>
            <a14:m>
              <m:oMath>
                <m:limUpp>
                  <m:e>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f</m:t>
                        </m:r>
                        <m:r>
                          <a:rPr xmlns:a="http://schemas.openxmlformats.org/drawingml/2006/main" sz="4700" i="1">
                            <a:solidFill>
                              <a:srgbClr val="000000"/>
                            </a:solidFill>
                            <a:latin typeface="Cambria Math" panose="02040503050406030204" pitchFamily="18" charset="0"/>
                          </a:rPr>
                          <m:t>r</m:t>
                        </m:r>
                      </m:sub>
                    </m:sSub>
                  </m:e>
                  <m:lim>
                    <m:r>
                      <a:rPr xmlns:a="http://schemas.openxmlformats.org/drawingml/2006/main" sz="4700" i="1">
                        <a:solidFill>
                          <a:srgbClr val="000000"/>
                        </a:solidFill>
                        <a:latin typeface="Cambria Math" panose="02040503050406030204" pitchFamily="18" charset="0"/>
                      </a:rPr>
                      <m:t>⃗</m:t>
                    </m:r>
                  </m:lim>
                </m:limUpp>
              </m:oMath>
            </a14:m>
            <a:r>
              <a:t> and </a:t>
            </a:r>
            <a14:m>
              <m:oMath>
                <m:limUpp>
                  <m:e>
                    <m:r>
                      <a:rPr xmlns:a="http://schemas.openxmlformats.org/drawingml/2006/main" sz="4300" i="1">
                        <a:solidFill>
                          <a:srgbClr val="000000"/>
                        </a:solidFill>
                        <a:latin typeface="Cambria Math" panose="02040503050406030204" pitchFamily="18" charset="0"/>
                      </a:rPr>
                      <m:t>N</m:t>
                    </m:r>
                  </m:e>
                  <m:lim>
                    <m:r>
                      <a:rPr xmlns:a="http://schemas.openxmlformats.org/drawingml/2006/main" sz="4300" i="1">
                        <a:solidFill>
                          <a:srgbClr val="000000"/>
                        </a:solidFill>
                        <a:latin typeface="Cambria Math" panose="02040503050406030204" pitchFamily="18" charset="0"/>
                      </a:rPr>
                      <m:t>⃗</m:t>
                    </m:r>
                  </m:lim>
                </m:limUpp>
              </m:oMath>
            </a14:m>
            <a:endParaRPr sz="5500"/>
          </a:p>
        </p:txBody>
      </p:sp>
      <p:sp>
        <p:nvSpPr>
          <p:cNvPr id="361" name="and   are the friction and normal reaction acting at the points of contact with the ground…"/>
          <p:cNvSpPr txBox="1"/>
          <p:nvPr>
            <p:ph type="body" sz="half" idx="1"/>
          </p:nvPr>
        </p:nvSpPr>
        <p:spPr>
          <a:xfrm>
            <a:off x="1206500" y="4248504"/>
            <a:ext cx="10381214" cy="8246223"/>
          </a:xfrm>
          <a:prstGeom prst="rect">
            <a:avLst/>
          </a:prstGeom>
        </p:spPr>
        <p:txBody>
          <a:bodyPr/>
          <a:lstStyle/>
          <a:p>
            <a:pPr marL="185165" indent="-185165" defTabSz="668655">
              <a:spcBef>
                <a:spcPts val="1400"/>
              </a:spcBef>
              <a:buSzPct val="100000"/>
              <a:buChar char="•"/>
              <a:defRPr spc="-44" sz="4455"/>
            </a:pPr>
            <a14:m>
              <m:oMath>
                <m:limUpp>
                  <m:e>
                    <m:sSub>
                      <m:e>
                        <m:r>
                          <a:rPr xmlns:a="http://schemas.openxmlformats.org/drawingml/2006/main" sz="5350" i="1">
                            <a:solidFill>
                              <a:srgbClr val="000000"/>
                            </a:solidFill>
                            <a:latin typeface="Cambria Math" panose="02040503050406030204" pitchFamily="18" charset="0"/>
                          </a:rPr>
                          <m:t>F</m:t>
                        </m:r>
                      </m:e>
                      <m:sub>
                        <m:r>
                          <a:rPr xmlns:a="http://schemas.openxmlformats.org/drawingml/2006/main" sz="5350" i="1">
                            <a:solidFill>
                              <a:srgbClr val="000000"/>
                            </a:solidFill>
                            <a:latin typeface="Cambria Math" panose="02040503050406030204" pitchFamily="18" charset="0"/>
                          </a:rPr>
                          <m:t>f</m:t>
                        </m:r>
                        <m:r>
                          <a:rPr xmlns:a="http://schemas.openxmlformats.org/drawingml/2006/main" sz="5350" i="1">
                            <a:solidFill>
                              <a:srgbClr val="000000"/>
                            </a:solidFill>
                            <a:latin typeface="Cambria Math" panose="02040503050406030204" pitchFamily="18" charset="0"/>
                          </a:rPr>
                          <m:t>r</m:t>
                        </m:r>
                      </m:sub>
                    </m:sSub>
                  </m:e>
                  <m:lim>
                    <m:r>
                      <a:rPr xmlns:a="http://schemas.openxmlformats.org/drawingml/2006/main" sz="5350" i="1">
                        <a:solidFill>
                          <a:srgbClr val="000000"/>
                        </a:solidFill>
                        <a:latin typeface="Cambria Math" panose="02040503050406030204" pitchFamily="18" charset="0"/>
                      </a:rPr>
                      <m:t>⃗</m:t>
                    </m:r>
                  </m:lim>
                </m:limUpp>
              </m:oMath>
            </a14:m>
            <a:r>
              <a:t> and </a:t>
            </a:r>
            <a14:m>
              <m:oMath>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oMath>
            </a14:m>
            <a:r>
              <a:t> are the friction and normal reaction acting at the points of contact with the ground</a:t>
            </a:r>
          </a:p>
          <a:p>
            <a:pPr marL="185165" indent="-185165" defTabSz="668655">
              <a:spcBef>
                <a:spcPts val="1400"/>
              </a:spcBef>
              <a:buSzPct val="100000"/>
              <a:buChar char="•"/>
              <a:defRPr spc="-44" sz="4455"/>
            </a:pPr>
            <a:r>
              <a:t>To compute these forces the dynamics at the point of contact need to be considered</a:t>
            </a:r>
          </a:p>
          <a:p>
            <a:pPr marL="185165" indent="-185165" defTabSz="668655">
              <a:spcBef>
                <a:spcPts val="1400"/>
              </a:spcBef>
              <a:buSzPct val="100000"/>
              <a:buChar char="•"/>
              <a:defRPr spc="-44" sz="4455"/>
            </a:pPr>
            <a:r>
              <a:t>For a successful walking motion, there must be no slipping at the point of contact</a:t>
            </a:r>
          </a:p>
          <a:p>
            <a:pPr marL="185165" indent="-185165" defTabSz="668655">
              <a:spcBef>
                <a:spcPts val="1400"/>
              </a:spcBef>
              <a:buSzPct val="100000"/>
              <a:buChar char="•"/>
              <a:defRPr spc="-44" sz="4455"/>
            </a:pPr>
            <a:r>
              <a:t>Thus, we need to solve for equilibrium conditions there</a:t>
            </a:r>
          </a:p>
        </p:txBody>
      </p:sp>
      <p:sp>
        <p:nvSpPr>
          <p:cNvPr id="362" name="Equation"/>
          <p:cNvSpPr txBox="1"/>
          <p:nvPr/>
        </p:nvSpPr>
        <p:spPr>
          <a:xfrm>
            <a:off x="16322385" y="2263886"/>
            <a:ext cx="3875174" cy="17409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Upp>
                    <m:e>
                      <m:limLow>
                        <m:e>
                          <m:r>
                            <a:rPr xmlns:a="http://schemas.openxmlformats.org/drawingml/2006/main" sz="4800" i="1">
                              <a:solidFill>
                                <a:srgbClr val="000000"/>
                              </a:solidFill>
                              <a:latin typeface="Cambria Math" panose="02040503050406030204" pitchFamily="18" charset="0"/>
                            </a:rPr>
                            <m:t>∑</m:t>
                          </m:r>
                        </m:e>
                        <m:lim>
                          <m:r>
                            <a:rPr xmlns:a="http://schemas.openxmlformats.org/drawingml/2006/main" sz="4800" i="1">
                              <a:solidFill>
                                <a:srgbClr val="000000"/>
                              </a:solidFill>
                              <a:latin typeface="Cambria Math" panose="02040503050406030204" pitchFamily="18" charset="0"/>
                            </a:rPr>
                            <m:t>i</m:t>
                          </m:r>
                        </m:lim>
                      </m:limLow>
                    </m:e>
                    <m:lim>
                      <m:r>
                        <a:rPr xmlns:a="http://schemas.openxmlformats.org/drawingml/2006/main" sz="4800" i="1">
                          <a:solidFill>
                            <a:srgbClr val="000000"/>
                          </a:solidFill>
                          <a:latin typeface="Cambria Math" panose="02040503050406030204" pitchFamily="18" charset="0"/>
                        </a:rPr>
                        <m:t>k</m:t>
                      </m:r>
                    </m:lim>
                  </m:limUpp>
                  <m:sSub>
                    <m:e>
                      <m:r>
                        <a:rPr xmlns:a="http://schemas.openxmlformats.org/drawingml/2006/main" sz="4800" i="1">
                          <a:solidFill>
                            <a:srgbClr val="000000"/>
                          </a:solidFill>
                          <a:latin typeface="Cambria Math" panose="02040503050406030204" pitchFamily="18" charset="0"/>
                        </a:rPr>
                        <m:t>N</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3" name="where k is the number of legs in contact with the group"/>
          <p:cNvSpPr txBox="1"/>
          <p:nvPr/>
        </p:nvSpPr>
        <p:spPr>
          <a:xfrm>
            <a:off x="13628701" y="4294884"/>
            <a:ext cx="926254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where k is the number of legs in contact with the group</a:t>
            </a:r>
          </a:p>
        </p:txBody>
      </p:sp>
      <p:sp>
        <p:nvSpPr>
          <p:cNvPr id="364" name="Equation"/>
          <p:cNvSpPr txBox="1"/>
          <p:nvPr/>
        </p:nvSpPr>
        <p:spPr>
          <a:xfrm>
            <a:off x="16617636" y="6429678"/>
            <a:ext cx="3284671" cy="65451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65" name="This is the condition of no slipping at the point of contact with the ground"/>
          <p:cNvSpPr txBox="1"/>
          <p:nvPr/>
        </p:nvSpPr>
        <p:spPr>
          <a:xfrm>
            <a:off x="13872706" y="7430730"/>
            <a:ext cx="926254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This is the condition of no slipping at the point of contact with the ground</a:t>
            </a:r>
          </a:p>
        </p:txBody>
      </p:sp>
      <p:sp>
        <p:nvSpPr>
          <p:cNvPr id="366" name="Equation"/>
          <p:cNvSpPr txBox="1"/>
          <p:nvPr/>
        </p:nvSpPr>
        <p:spPr>
          <a:xfrm>
            <a:off x="16777326" y="9892132"/>
            <a:ext cx="3431173" cy="890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limUpp>
                    <m:e>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r</m:t>
                          </m:r>
                        </m:sub>
                      </m:sSub>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limUpp>
                    <m:e>
                      <m:r>
                        <a:rPr xmlns:a="http://schemas.openxmlformats.org/drawingml/2006/main" sz="4800" i="1">
                          <a:solidFill>
                            <a:srgbClr val="000000"/>
                          </a:solidFill>
                          <a:latin typeface="Cambria Math" panose="02040503050406030204" pitchFamily="18" charset="0"/>
                        </a:rPr>
                        <m:t>a</m:t>
                      </m:r>
                    </m:e>
                    <m:lim>
                      <m:r>
                        <a:rPr xmlns:a="http://schemas.openxmlformats.org/drawingml/2006/main" sz="4800" i="1">
                          <a:solidFill>
                            <a:srgbClr val="000000"/>
                          </a:solidFill>
                          <a:latin typeface="Cambria Math" panose="02040503050406030204" pitchFamily="18" charset="0"/>
                        </a:rPr>
                        <m:t>⃗</m:t>
                      </m:r>
                    </m:lim>
                  </m:limUpp>
                </m:oMath>
              </m:oMathPara>
            </a14:m>
            <a:endParaRPr sz="4800"/>
          </a:p>
        </p:txBody>
      </p:sp>
      <p:sp>
        <p:nvSpPr>
          <p:cNvPr id="367" name="The sum of all frictional forces are responsible for the horizontal acceleration   of the quadruped"/>
          <p:cNvSpPr txBox="1"/>
          <p:nvPr/>
        </p:nvSpPr>
        <p:spPr>
          <a:xfrm>
            <a:off x="13872706" y="11047686"/>
            <a:ext cx="9262542" cy="2265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sum of all frictional forces are responsible for the horizontal acceleration </a:t>
            </a:r>
            <a14:m>
              <m:oMath>
                <m:r>
                  <a:rPr xmlns:a="http://schemas.openxmlformats.org/drawingml/2006/main" sz="6300" i="1">
                    <a:solidFill>
                      <a:srgbClr val="000000"/>
                    </a:solidFill>
                    <a:latin typeface="Cambria Math" panose="02040503050406030204" pitchFamily="18" charset="0"/>
                  </a:rPr>
                  <m:t>a</m:t>
                </m:r>
              </m:oMath>
            </a14:m>
            <a:r>
              <a:t> of the quadruped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alculating Stability Criteria"/>
          <p:cNvSpPr txBox="1"/>
          <p:nvPr>
            <p:ph type="title"/>
          </p:nvPr>
        </p:nvSpPr>
        <p:spPr>
          <a:prstGeom prst="rect">
            <a:avLst/>
          </a:prstGeom>
        </p:spPr>
        <p:txBody>
          <a:bodyPr/>
          <a:lstStyle/>
          <a:p>
            <a:pPr/>
            <a:r>
              <a:t>Calculating Stability Criteria</a:t>
            </a:r>
          </a:p>
        </p:txBody>
      </p:sp>
      <p:sp>
        <p:nvSpPr>
          <p:cNvPr id="370" name="Calculating Inertial Force and Moment at CO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Calculating Inertial Force and Moment at COM</a:t>
            </a:r>
          </a:p>
        </p:txBody>
      </p:sp>
      <p:sp>
        <p:nvSpPr>
          <p:cNvPr id="371" name="The Inertial Force at the COM is given by  , where   is the acceleration of the COM…"/>
          <p:cNvSpPr txBox="1"/>
          <p:nvPr>
            <p:ph type="body" idx="1"/>
          </p:nvPr>
        </p:nvSpPr>
        <p:spPr>
          <a:prstGeom prst="rect">
            <a:avLst/>
          </a:prstGeom>
        </p:spPr>
        <p:txBody>
          <a:bodyPr/>
          <a:lstStyle/>
          <a:p>
            <a:pPr marL="228600" indent="-228600">
              <a:buSzPct val="100000"/>
              <a:buChar char="•"/>
            </a:pPr>
            <a:r>
              <a:t>The Inertial Force at the COM is given by </a:t>
            </a:r>
            <a14:m>
              <m:oMath>
                <m:r>
                  <a:rPr xmlns:a="http://schemas.openxmlformats.org/drawingml/2006/main" sz="6350" i="1">
                    <a:solidFill>
                      <a:srgbClr val="000000"/>
                    </a:solidFill>
                    <a:latin typeface="Cambria Math" panose="02040503050406030204" pitchFamily="18" charset="0"/>
                  </a:rPr>
                  <m:t>m</m:t>
                </m:r>
                <m:limUpp>
                  <m:e>
                    <m:r>
                      <a:rPr xmlns:a="http://schemas.openxmlformats.org/drawingml/2006/main" sz="6350" i="1">
                        <a:solidFill>
                          <a:srgbClr val="000000"/>
                        </a:solidFill>
                        <a:latin typeface="Cambria Math" panose="02040503050406030204" pitchFamily="18" charset="0"/>
                      </a:rPr>
                      <m:t>a</m:t>
                    </m:r>
                  </m:e>
                  <m:lim>
                    <m:r>
                      <a:rPr xmlns:a="http://schemas.openxmlformats.org/drawingml/2006/main" sz="6350" i="1">
                        <a:solidFill>
                          <a:srgbClr val="000000"/>
                        </a:solidFill>
                        <a:latin typeface="Cambria Math" panose="02040503050406030204" pitchFamily="18" charset="0"/>
                      </a:rPr>
                      <m:t>⃗</m:t>
                    </m:r>
                  </m:lim>
                </m:limUpp>
              </m:oMath>
            </a14:m>
            <a:r>
              <a:t>, where </a:t>
            </a:r>
            <a14:m>
              <m:oMath>
                <m:limUpp>
                  <m:e>
                    <m:r>
                      <a:rPr xmlns:a="http://schemas.openxmlformats.org/drawingml/2006/main" sz="6050" i="1">
                        <a:solidFill>
                          <a:srgbClr val="000000"/>
                        </a:solidFill>
                        <a:latin typeface="Cambria Math" panose="02040503050406030204" pitchFamily="18" charset="0"/>
                      </a:rPr>
                      <m:t>a</m:t>
                    </m:r>
                  </m:e>
                  <m:lim>
                    <m:r>
                      <a:rPr xmlns:a="http://schemas.openxmlformats.org/drawingml/2006/main" sz="6050" i="1">
                        <a:solidFill>
                          <a:srgbClr val="000000"/>
                        </a:solidFill>
                        <a:latin typeface="Cambria Math" panose="02040503050406030204" pitchFamily="18" charset="0"/>
                      </a:rPr>
                      <m:t>⃗</m:t>
                    </m:r>
                  </m:lim>
                </m:limUpp>
              </m:oMath>
            </a14:m>
            <a:r>
              <a:t> is the acceleration of the COM</a:t>
            </a:r>
          </a:p>
          <a:p>
            <a:pPr marL="228600" indent="-228600">
              <a:buSzPct val="100000"/>
              <a:buChar char="•"/>
            </a:pPr>
            <a:r>
              <a:t>The Moment at COM is given by </a:t>
            </a:r>
            <a14:m>
              <m:oMath>
                <m:sSub>
                  <m:e>
                    <m:r>
                      <a:rPr xmlns:a="http://schemas.openxmlformats.org/drawingml/2006/main" sz="6600" i="1">
                        <a:solidFill>
                          <a:srgbClr val="000000"/>
                        </a:solidFill>
                        <a:latin typeface="Cambria Math" panose="02040503050406030204" pitchFamily="18" charset="0"/>
                      </a:rPr>
                      <m:t>I</m:t>
                    </m:r>
                  </m:e>
                  <m:sub>
                    <m:r>
                      <a:rPr xmlns:a="http://schemas.openxmlformats.org/drawingml/2006/main" sz="6600" i="1">
                        <a:solidFill>
                          <a:srgbClr val="000000"/>
                        </a:solidFill>
                        <a:latin typeface="Cambria Math" panose="02040503050406030204" pitchFamily="18" charset="0"/>
                      </a:rPr>
                      <m:t>R</m:t>
                    </m:r>
                  </m:sub>
                </m:sSub>
                <m:limUpp>
                  <m:e>
                    <m:sSub>
                      <m:e>
                        <m:r>
                          <a:rPr xmlns:a="http://schemas.openxmlformats.org/drawingml/2006/main" sz="6600" i="1">
                            <a:solidFill>
                              <a:srgbClr val="000000"/>
                            </a:solidFill>
                            <a:latin typeface="Cambria Math" panose="02040503050406030204" pitchFamily="18" charset="0"/>
                          </a:rPr>
                          <m:t>α</m:t>
                        </m:r>
                      </m:e>
                      <m:sub>
                        <m:r>
                          <a:rPr xmlns:a="http://schemas.openxmlformats.org/drawingml/2006/main" sz="6600" i="1">
                            <a:solidFill>
                              <a:srgbClr val="000000"/>
                            </a:solidFill>
                            <a:latin typeface="Cambria Math" panose="02040503050406030204" pitchFamily="18" charset="0"/>
                          </a:rPr>
                          <m:t>R</m:t>
                        </m:r>
                      </m:sub>
                    </m:sSub>
                  </m:e>
                  <m:lim>
                    <m:r>
                      <a:rPr xmlns:a="http://schemas.openxmlformats.org/drawingml/2006/main" sz="6600" i="1">
                        <a:solidFill>
                          <a:srgbClr val="000000"/>
                        </a:solidFill>
                        <a:latin typeface="Cambria Math" panose="02040503050406030204" pitchFamily="18" charset="0"/>
                      </a:rPr>
                      <m:t>⃗</m:t>
                    </m:r>
                  </m:lim>
                </m:limUpp>
              </m:oMath>
            </a14:m>
            <a:r>
              <a:t>, which is calculated by solving the dynamics of the quadruped</a:t>
            </a:r>
          </a:p>
          <a:p>
            <a:pPr marL="228600" indent="-228600">
              <a:buSzPct val="100000"/>
              <a:buChar char="•"/>
            </a:pPr>
            <a:r>
              <a:t>Once the Inertial Force and Moment at the COM are known, the modified ZMP can computed using the method proposed in [2], which can then be used to compute the stability criteria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olving Quadruped Dynamics"/>
          <p:cNvSpPr txBox="1"/>
          <p:nvPr>
            <p:ph type="title"/>
          </p:nvPr>
        </p:nvSpPr>
        <p:spPr>
          <a:prstGeom prst="rect">
            <a:avLst/>
          </a:prstGeom>
        </p:spPr>
        <p:txBody>
          <a:bodyPr/>
          <a:lstStyle/>
          <a:p>
            <a:pPr/>
            <a:r>
              <a:t>Solving Quadruped Dynamics</a:t>
            </a:r>
          </a:p>
        </p:txBody>
      </p:sp>
      <p:sp>
        <p:nvSpPr>
          <p:cNvPr id="374"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5" name="The dynamics equations of the quadruped together form a system of 69 equations and 69 variables…"/>
          <p:cNvSpPr txBox="1"/>
          <p:nvPr>
            <p:ph type="body" idx="1"/>
          </p:nvPr>
        </p:nvSpPr>
        <p:spPr>
          <a:prstGeom prst="rect">
            <a:avLst/>
          </a:prstGeom>
        </p:spPr>
        <p:txBody>
          <a:bodyPr/>
          <a:lstStyle/>
          <a:p>
            <a:pPr marL="228600" indent="-228600">
              <a:buSzPct val="100000"/>
              <a:buChar char="•"/>
            </a:pPr>
            <a:r>
              <a:t>The dynamics equations of the quadruped together form a system of 69 equations and 69 variables</a:t>
            </a:r>
          </a:p>
          <a:p>
            <a:pPr marL="228600" indent="-228600">
              <a:buSzPct val="100000"/>
              <a:buChar char="•"/>
            </a:pPr>
            <a14:m>
              <m:oMath>
                <m:r>
                  <a:rPr xmlns:a="http://schemas.openxmlformats.org/drawingml/2006/main" sz="6550" i="1">
                    <a:solidFill>
                      <a:srgbClr val="000000"/>
                    </a:solidFill>
                    <a:latin typeface="Cambria Math" panose="02040503050406030204" pitchFamily="18" charset="0"/>
                  </a:rPr>
                  <m:t>A</m:t>
                </m:r>
                <m:r>
                  <a:rPr xmlns:a="http://schemas.openxmlformats.org/drawingml/2006/main" sz="6550" i="1">
                    <a:solidFill>
                      <a:srgbClr val="000000"/>
                    </a:solidFill>
                    <a:latin typeface="Cambria Math" panose="02040503050406030204" pitchFamily="18" charset="0"/>
                  </a:rPr>
                  <m:t>X</m:t>
                </m:r>
                <m:r>
                  <a:rPr xmlns:a="http://schemas.openxmlformats.org/drawingml/2006/main" sz="6550" i="1">
                    <a:solidFill>
                      <a:srgbClr val="000000"/>
                    </a:solidFill>
                    <a:latin typeface="Cambria Math" panose="02040503050406030204" pitchFamily="18" charset="0"/>
                  </a:rPr>
                  <m:t>=</m:t>
                </m:r>
                <m:r>
                  <a:rPr xmlns:a="http://schemas.openxmlformats.org/drawingml/2006/main" sz="6550" i="1">
                    <a:solidFill>
                      <a:srgbClr val="000000"/>
                    </a:solidFill>
                    <a:latin typeface="Cambria Math" panose="02040503050406030204" pitchFamily="18" charset="0"/>
                  </a:rPr>
                  <m:t>B</m:t>
                </m:r>
              </m:oMath>
            </a14:m>
            <a:r>
              <a:t> is a system of linear equations with </a:t>
            </a:r>
            <a14:m>
              <m:oMath>
                <m:r>
                  <a:rPr xmlns:a="http://schemas.openxmlformats.org/drawingml/2006/main" sz="5900" i="1">
                    <a:solidFill>
                      <a:srgbClr val="000000"/>
                    </a:solidFill>
                    <a:latin typeface="Cambria Math" panose="02040503050406030204" pitchFamily="18" charset="0"/>
                  </a:rPr>
                  <m:t>X</m:t>
                </m:r>
              </m:oMath>
            </a14:m>
            <a:r>
              <a:t> being the vector of the unknowns, </a:t>
            </a:r>
            <a14:m>
              <m:oMath>
                <m:r>
                  <a:rPr xmlns:a="http://schemas.openxmlformats.org/drawingml/2006/main" sz="6550" i="1">
                    <a:solidFill>
                      <a:srgbClr val="000000"/>
                    </a:solidFill>
                    <a:latin typeface="Cambria Math" panose="02040503050406030204" pitchFamily="18" charset="0"/>
                  </a:rPr>
                  <m:t>A</m:t>
                </m:r>
              </m:oMath>
            </a14:m>
            <a:r>
              <a:t> the matrix of coefficients and </a:t>
            </a:r>
            <a14:m>
              <m:oMath>
                <m:r>
                  <a:rPr xmlns:a="http://schemas.openxmlformats.org/drawingml/2006/main" sz="6750" i="1">
                    <a:solidFill>
                      <a:srgbClr val="000000"/>
                    </a:solidFill>
                    <a:latin typeface="Cambria Math" panose="02040503050406030204" pitchFamily="18" charset="0"/>
                  </a:rPr>
                  <m:t>B</m:t>
                </m:r>
              </m:oMath>
            </a14:m>
            <a:r>
              <a:t> the constants</a:t>
            </a:r>
          </a:p>
          <a:p>
            <a:pPr marL="228600" indent="-228600">
              <a:buSzPct val="100000"/>
              <a:buChar char="•"/>
            </a:pP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A</m:t>
                    </m:r>
                  </m:e>
                  <m: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sup>
                </m:sSup>
                <m:r>
                  <a:rPr xmlns:a="http://schemas.openxmlformats.org/drawingml/2006/main" sz="6600" i="1">
                    <a:solidFill>
                      <a:srgbClr val="000000"/>
                    </a:solidFill>
                    <a:latin typeface="Cambria Math" panose="02040503050406030204" pitchFamily="18" charset="0"/>
                  </a:rPr>
                  <m:t>B</m:t>
                </m:r>
              </m:oMath>
            </a14:m>
            <a:r>
              <a:t> gives the solution to the aforementioned system of linear equations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olving Quadruped Dynamics"/>
          <p:cNvSpPr txBox="1"/>
          <p:nvPr>
            <p:ph type="title"/>
          </p:nvPr>
        </p:nvSpPr>
        <p:spPr>
          <a:prstGeom prst="rect">
            <a:avLst/>
          </a:prstGeom>
        </p:spPr>
        <p:txBody>
          <a:bodyPr/>
          <a:lstStyle/>
          <a:p>
            <a:pPr/>
            <a:r>
              <a:t>Solving Quadruped Dynamics</a:t>
            </a:r>
          </a:p>
        </p:txBody>
      </p:sp>
      <p:sp>
        <p:nvSpPr>
          <p:cNvPr id="378" name="Solving a system of linear equ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a system of linear equations</a:t>
            </a:r>
          </a:p>
        </p:txBody>
      </p:sp>
      <p:sp>
        <p:nvSpPr>
          <p:cNvPr id="379" name="Some simplifying assumptions were made to formulate the system of linear equations…"/>
          <p:cNvSpPr txBox="1"/>
          <p:nvPr>
            <p:ph type="body" idx="1"/>
          </p:nvPr>
        </p:nvSpPr>
        <p:spPr>
          <a:prstGeom prst="rect">
            <a:avLst/>
          </a:prstGeom>
        </p:spPr>
        <p:txBody>
          <a:bodyPr/>
          <a:lstStyle/>
          <a:p>
            <a:pPr lvl="4" marL="185165" indent="-185165" defTabSz="668655">
              <a:spcBef>
                <a:spcPts val="1400"/>
              </a:spcBef>
              <a:buSzPct val="100000"/>
              <a:buChar char="•"/>
              <a:defRPr spc="-44" sz="4455"/>
            </a:pPr>
            <a:r>
              <a:t>Some simplifying assumptions were made to formulate the system of linear equations</a:t>
            </a:r>
          </a:p>
          <a:p>
            <a:pPr lvl="4" marL="2540889" indent="-565784" defTabSz="668655">
              <a:spcBef>
                <a:spcPts val="1400"/>
              </a:spcBef>
              <a:buSzPct val="123000"/>
              <a:buChar char="•"/>
              <a:defRPr spc="-44" sz="4455"/>
            </a:pPr>
            <a:r>
              <a:t>A binary factor </a:t>
            </a:r>
            <a14:m>
              <m:oMath>
                <m:sSub>
                  <m:e>
                    <m:r>
                      <a:rPr xmlns:a="http://schemas.openxmlformats.org/drawingml/2006/main" sz="5650" i="1">
                        <a:solidFill>
                          <a:srgbClr val="000000"/>
                        </a:solidFill>
                        <a:latin typeface="Cambria Math" panose="02040503050406030204" pitchFamily="18" charset="0"/>
                      </a:rPr>
                      <m:t>γ</m:t>
                    </m:r>
                  </m:e>
                  <m:sub>
                    <m:r>
                      <a:rPr xmlns:a="http://schemas.openxmlformats.org/drawingml/2006/main" sz="5650" i="1">
                        <a:solidFill>
                          <a:srgbClr val="000000"/>
                        </a:solidFill>
                        <a:latin typeface="Cambria Math" panose="02040503050406030204" pitchFamily="18" charset="0"/>
                      </a:rPr>
                      <m:t>i</m:t>
                    </m:r>
                  </m:sub>
                </m:sSub>
              </m:oMath>
            </a14:m>
            <a:r>
              <a:t> was introduced for each leg. If </a:t>
            </a:r>
            <a14:m>
              <m:oMath>
                <m:sSub>
                  <m:e>
                    <m:r>
                      <a:rPr xmlns:a="http://schemas.openxmlformats.org/drawingml/2006/main" sz="5450" i="1">
                        <a:solidFill>
                          <a:srgbClr val="000000"/>
                        </a:solidFill>
                        <a:latin typeface="Cambria Math" panose="02040503050406030204" pitchFamily="18" charset="0"/>
                      </a:rPr>
                      <m:t>γ</m:t>
                    </m:r>
                  </m:e>
                  <m:sub>
                    <m:r>
                      <a:rPr xmlns:a="http://schemas.openxmlformats.org/drawingml/2006/main" sz="5450" i="1">
                        <a:solidFill>
                          <a:srgbClr val="000000"/>
                        </a:solidFill>
                        <a:latin typeface="Cambria Math" panose="02040503050406030204" pitchFamily="18" charset="0"/>
                      </a:rPr>
                      <m:t>i</m:t>
                    </m:r>
                  </m:sub>
                </m:sSub>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0</m:t>
                </m:r>
              </m:oMath>
            </a14:m>
            <a:r>
              <a:t> there is no contact with the ground at the leg, else there is contact</a:t>
            </a:r>
          </a:p>
          <a:p>
            <a:pPr lvl="4" marL="2540889" indent="-565784" defTabSz="668655">
              <a:spcBef>
                <a:spcPts val="1400"/>
              </a:spcBef>
              <a:buSzPct val="123000"/>
              <a:buChar char="•"/>
              <a:defRPr spc="-44" sz="4455"/>
            </a:pPr>
            <a:r>
              <a:t>If </a:t>
            </a:r>
            <a14:m>
              <m:oMath>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i</m:t>
                    </m:r>
                  </m:sub>
                </m:sSub>
                <m:r>
                  <a:rPr xmlns:a="http://schemas.openxmlformats.org/drawingml/2006/main" sz="5400" i="1">
                    <a:solidFill>
                      <a:srgbClr val="000000"/>
                    </a:solidFill>
                    <a:latin typeface="Cambria Math" panose="02040503050406030204" pitchFamily="18" charset="0"/>
                  </a:rPr>
                  <m:t>=</m:t>
                </m:r>
                <m:sSub>
                  <m:e>
                    <m:r>
                      <a:rPr xmlns:a="http://schemas.openxmlformats.org/drawingml/2006/main" sz="5400" i="1">
                        <a:solidFill>
                          <a:srgbClr val="000000"/>
                        </a:solidFill>
                        <a:latin typeface="Cambria Math" panose="02040503050406030204" pitchFamily="18" charset="0"/>
                      </a:rPr>
                      <m:t>γ</m:t>
                    </m:r>
                  </m:e>
                  <m:sub>
                    <m:r>
                      <a:rPr xmlns:a="http://schemas.openxmlformats.org/drawingml/2006/main" sz="5400" i="1">
                        <a:solidFill>
                          <a:srgbClr val="000000"/>
                        </a:solidFill>
                        <a:latin typeface="Cambria Math" panose="02040503050406030204" pitchFamily="18" charset="0"/>
                      </a:rPr>
                      <m:t>j</m:t>
                    </m:r>
                  </m:sub>
                </m:sSub>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r>
              <a:t>.</a:t>
            </a:r>
          </a:p>
          <a:p>
            <a:pPr lvl="4" marL="2540889" indent="-565784" defTabSz="668655">
              <a:spcBef>
                <a:spcPts val="1400"/>
              </a:spcBef>
              <a:buSzPct val="123000"/>
              <a:buChar char="•"/>
              <a:defRPr spc="-44" sz="4455"/>
            </a:pPr>
            <a:r>
              <a:t>If </a:t>
            </a:r>
            <a14:m>
              <m:oMath>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sSub>
                  <m:e>
                    <m:r>
                      <a:rPr xmlns:a="http://schemas.openxmlformats.org/drawingml/2006/main" sz="5500" i="1">
                        <a:solidFill>
                          <a:srgbClr val="000000"/>
                        </a:solidFill>
                        <a:latin typeface="Cambria Math" panose="02040503050406030204" pitchFamily="18" charset="0"/>
                      </a:rPr>
                      <m:t>γ</m:t>
                    </m:r>
                  </m:e>
                  <m:sub>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oMath>
            </a14:m>
            <a:r>
              <a:t>, then </a:t>
            </a:r>
            <a14:m>
              <m:oMath>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i</m:t>
                    </m:r>
                  </m:sub>
                </m:sSub>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N</m:t>
                    </m:r>
                  </m:e>
                  <m:sub>
                    <m:r>
                      <a:rPr xmlns:a="http://schemas.openxmlformats.org/drawingml/2006/main" sz="5350" i="1">
                        <a:solidFill>
                          <a:srgbClr val="000000"/>
                        </a:solidFill>
                        <a:latin typeface="Cambria Math" panose="02040503050406030204" pitchFamily="18" charset="0"/>
                      </a:rPr>
                      <m:t>j</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0</m:t>
                </m:r>
              </m:oMath>
            </a14:m>
          </a:p>
          <a:p>
            <a:pPr lvl="4" marL="2540889" indent="-565784" defTabSz="668655">
              <a:spcBef>
                <a:spcPts val="1400"/>
              </a:spcBef>
              <a:buSzPct val="123000"/>
              <a:buChar char="•"/>
              <a:defRPr spc="-44" sz="4455"/>
            </a:pPr>
            <a:r>
              <a:t>The resistive force at the hip joint is given by </a:t>
            </a:r>
            <a14:m>
              <m:oMath>
                <m:sSub>
                  <m:e>
                    <m:r>
                      <a:rPr xmlns:a="http://schemas.openxmlformats.org/drawingml/2006/main" sz="5750" i="1">
                        <a:solidFill>
                          <a:srgbClr val="000000"/>
                        </a:solidFill>
                        <a:latin typeface="Cambria Math" panose="02040503050406030204" pitchFamily="18" charset="0"/>
                      </a:rPr>
                      <m:t>ϵ</m:t>
                    </m:r>
                  </m:e>
                  <m:sub>
                    <m:r>
                      <a:rPr xmlns:a="http://schemas.openxmlformats.org/drawingml/2006/main" sz="5750" i="1">
                        <a:solidFill>
                          <a:srgbClr val="000000"/>
                        </a:solidFill>
                        <a:latin typeface="Cambria Math" panose="02040503050406030204" pitchFamily="18" charset="0"/>
                      </a:rPr>
                      <m:t>i</m:t>
                    </m:r>
                  </m:sub>
                </m:sSub>
              </m:oMath>
            </a14:m>
            <a:r>
              <a:t> when leg </a:t>
            </a:r>
            <a14:m>
              <m:oMath>
                <m:r>
                  <a:rPr xmlns:a="http://schemas.openxmlformats.org/drawingml/2006/main" sz="6900" i="1">
                    <a:solidFill>
                      <a:srgbClr val="000000"/>
                    </a:solidFill>
                    <a:latin typeface="Cambria Math" panose="02040503050406030204" pitchFamily="18" charset="0"/>
                  </a:rPr>
                  <m:t>i</m:t>
                </m:r>
              </m:oMath>
            </a14:m>
            <a:r>
              <a:t> is not in contact with the ground</a:t>
            </a:r>
          </a:p>
          <a:p>
            <a:pPr lvl="4" marL="2540889" indent="-565784" defTabSz="668655">
              <a:spcBef>
                <a:spcPts val="1400"/>
              </a:spcBef>
              <a:buSzPct val="123000"/>
              <a:buChar char="•"/>
              <a:defRPr spc="-44" sz="4455"/>
            </a:pPr>
            <a:r>
              <a:t>Movement is on a flat surface with coefficient of friction </a:t>
            </a:r>
            <a14:m>
              <m:oMath>
                <m:r>
                  <a:rPr xmlns:a="http://schemas.openxmlformats.org/drawingml/2006/main" sz="5450" i="1">
                    <a:solidFill>
                      <a:srgbClr val="000000"/>
                    </a:solidFill>
                    <a:latin typeface="Cambria Math" panose="02040503050406030204" pitchFamily="18" charset="0"/>
                  </a:rPr>
                  <m:t>μ</m:t>
                </m:r>
              </m:oMath>
            </a14:m>
          </a:p>
          <a:p>
            <a:pPr lvl="4" marL="2540889" indent="-565784" defTabSz="668655">
              <a:spcBef>
                <a:spcPts val="1400"/>
              </a:spcBef>
              <a:buSzPct val="123000"/>
              <a:buChar char="•"/>
              <a:defRPr spc="-44" sz="4455"/>
            </a:pPr>
            <a:r>
              <a:t>At least two legs are in contact with the ground at all points of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21"/>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Energy Efficiency Criteria"/>
          <p:cNvSpPr txBox="1"/>
          <p:nvPr>
            <p:ph type="title"/>
          </p:nvPr>
        </p:nvSpPr>
        <p:spPr>
          <a:prstGeom prst="rect">
            <a:avLst/>
          </a:prstGeom>
        </p:spPr>
        <p:txBody>
          <a:bodyPr/>
          <a:lstStyle/>
          <a:p>
            <a:pPr/>
            <a:r>
              <a:t>Energy Efficiency Criteria</a:t>
            </a:r>
          </a:p>
        </p:txBody>
      </p:sp>
      <p:sp>
        <p:nvSpPr>
          <p:cNvPr id="382" name="Calculation of metr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Calculation of metric </a:t>
            </a:r>
            <a14:m>
              <m:oMath>
                <m:r>
                  <a:rPr xmlns:a="http://schemas.openxmlformats.org/drawingml/2006/main" sz="5350" i="1">
                    <a:solidFill>
                      <a:srgbClr val="000000"/>
                    </a:solidFill>
                    <a:latin typeface="Cambria Math" panose="02040503050406030204" pitchFamily="18" charset="0"/>
                  </a:rPr>
                  <m:t>E</m:t>
                </m:r>
              </m:oMath>
            </a14:m>
          </a:p>
        </p:txBody>
      </p:sp>
      <p:sp>
        <p:nvSpPr>
          <p:cNvPr id="383" name="Energy Criteria E measures the energy efficiency of the quadruped…"/>
          <p:cNvSpPr txBox="1"/>
          <p:nvPr>
            <p:ph type="body" sz="half" idx="1"/>
          </p:nvPr>
        </p:nvSpPr>
        <p:spPr>
          <a:xfrm>
            <a:off x="1206500" y="4243609"/>
            <a:ext cx="13457475" cy="8256012"/>
          </a:xfrm>
          <a:prstGeom prst="rect">
            <a:avLst/>
          </a:prstGeom>
        </p:spPr>
        <p:txBody>
          <a:bodyPr/>
          <a:lstStyle/>
          <a:p>
            <a:pPr marL="523875" indent="-523875" defTabSz="619125">
              <a:spcBef>
                <a:spcPts val="1300"/>
              </a:spcBef>
              <a:buSzPct val="123000"/>
              <a:buChar char="•"/>
              <a:defRPr spc="-41" sz="4125"/>
            </a:pPr>
            <a:r>
              <a:t>Energy Criteria E measures the energy efficiency of the quadruped</a:t>
            </a:r>
          </a:p>
          <a:p>
            <a:pPr marL="523875" indent="-523875" defTabSz="619125">
              <a:spcBef>
                <a:spcPts val="1300"/>
              </a:spcBef>
              <a:buSzPct val="123000"/>
              <a:buChar char="•"/>
              <a:defRPr spc="-41" sz="4125"/>
            </a:pPr>
            <a:r>
              <a:t>The Criteria is inspired by the objective function used in [9]</a:t>
            </a:r>
          </a:p>
          <a:p>
            <a:pPr marL="523875" indent="-523875" defTabSz="619125">
              <a:spcBef>
                <a:spcPts val="1300"/>
              </a:spcBef>
              <a:buSzPct val="123000"/>
              <a:buChar char="•"/>
              <a:defRPr spc="-41" sz="4125"/>
            </a:pPr>
            <a:r>
              <a:t>There are three aspects of the Energy Efficiency Criteria</a:t>
            </a:r>
          </a:p>
          <a:p>
            <a:pPr lvl="1" marL="981075" indent="-523875" defTabSz="619125">
              <a:spcBef>
                <a:spcPts val="1300"/>
              </a:spcBef>
              <a:buSzPct val="123000"/>
              <a:buChar char="•"/>
              <a:defRPr spc="-41" sz="4125"/>
            </a:pPr>
            <a:r>
              <a:t>Mean Power </a:t>
            </a:r>
            <a14:m>
              <m:oMath>
                <m:sSub>
                  <m:e>
                    <m:r>
                      <a:rPr xmlns:a="http://schemas.openxmlformats.org/drawingml/2006/main" sz="5000" i="1">
                        <a:solidFill>
                          <a:srgbClr val="000000"/>
                        </a:solidFill>
                        <a:latin typeface="Cambria Math" panose="02040503050406030204" pitchFamily="18" charset="0"/>
                      </a:rPr>
                      <m:t>P</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r>
              <a:t> </a:t>
            </a:r>
          </a:p>
          <a:p>
            <a:pPr lvl="1" marL="981075" indent="-523875" defTabSz="619125">
              <a:spcBef>
                <a:spcPts val="1300"/>
              </a:spcBef>
              <a:buSzPct val="123000"/>
              <a:buChar char="•"/>
              <a:defRPr spc="-41" sz="4125"/>
            </a:pPr>
            <a:r>
              <a:t>Mean Power Derivation </a:t>
            </a:r>
            <a14:m>
              <m:oMath>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a</m:t>
                    </m:r>
                    <m:r>
                      <a:rPr xmlns:a="http://schemas.openxmlformats.org/drawingml/2006/main" sz="5000" i="1">
                        <a:solidFill>
                          <a:srgbClr val="000000"/>
                        </a:solidFill>
                        <a:latin typeface="Cambria Math" panose="02040503050406030204" pitchFamily="18" charset="0"/>
                      </a:rPr>
                      <m:t>v</m:t>
                    </m:r>
                    <m:r>
                      <a:rPr xmlns:a="http://schemas.openxmlformats.org/drawingml/2006/main" sz="5000" i="1">
                        <a:solidFill>
                          <a:srgbClr val="000000"/>
                        </a:solidFill>
                        <a:latin typeface="Cambria Math" panose="02040503050406030204" pitchFamily="18" charset="0"/>
                      </a:rPr>
                      <m:t>g</m:t>
                    </m:r>
                  </m:sub>
                </m:sSub>
              </m:oMath>
            </a14:m>
          </a:p>
          <a:p>
            <a:pPr lvl="1" marL="981075" indent="-523875" defTabSz="619125">
              <a:spcBef>
                <a:spcPts val="1300"/>
              </a:spcBef>
              <a:buSzPct val="123000"/>
              <a:buChar char="•"/>
              <a:defRPr spc="-41" sz="4125"/>
            </a:pPr>
            <a:r>
              <a:t>Mean Torque Consumption </a:t>
            </a:r>
            <a14:m>
              <m:oMath>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a14:m>
          </a:p>
          <a:p>
            <a:pPr marL="523875" indent="-523875" defTabSz="619125">
              <a:spcBef>
                <a:spcPts val="1300"/>
              </a:spcBef>
              <a:buSzPct val="123000"/>
              <a:buChar char="•"/>
              <a:defRPr spc="-41" sz="4125"/>
            </a:pPr>
            <a14:m>
              <m:oMathPara>
                <m:oMathParaPr>
                  <m:jc m:val="left"/>
                </m:oMathParaPr>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D</m:t>
                      </m:r>
                    </m:e>
                    <m:sub>
                      <m:r>
                        <a:rPr xmlns:a="http://schemas.openxmlformats.org/drawingml/2006/main" sz="4950" i="1">
                          <a:solidFill>
                            <a:srgbClr val="000000"/>
                          </a:solidFill>
                          <a:latin typeface="Cambria Math" panose="02040503050406030204" pitchFamily="18" charset="0"/>
                        </a:rPr>
                        <m:t>a</m:t>
                      </m:r>
                      <m:r>
                        <a:rPr xmlns:a="http://schemas.openxmlformats.org/drawingml/2006/main" sz="4950" i="1">
                          <a:solidFill>
                            <a:srgbClr val="000000"/>
                          </a:solidFill>
                          <a:latin typeface="Cambria Math" panose="02040503050406030204" pitchFamily="18" charset="0"/>
                        </a:rPr>
                        <m:t>v</m:t>
                      </m:r>
                      <m:r>
                        <a:rPr xmlns:a="http://schemas.openxmlformats.org/drawingml/2006/main" sz="4950" i="1">
                          <a:solidFill>
                            <a:srgbClr val="000000"/>
                          </a:solidFill>
                          <a:latin typeface="Cambria Math" panose="02040503050406030204" pitchFamily="18" charset="0"/>
                        </a:rPr>
                        <m:t>g</m:t>
                      </m:r>
                    </m:sub>
                  </m:sSub>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P</m:t>
                      </m:r>
                    </m:e>
                    <m:sub>
                      <m:r>
                        <a:rPr xmlns:a="http://schemas.openxmlformats.org/drawingml/2006/main" sz="4950" i="1">
                          <a:solidFill>
                            <a:srgbClr val="000000"/>
                          </a:solidFill>
                          <a:latin typeface="Cambria Math" panose="02040503050406030204" pitchFamily="18" charset="0"/>
                        </a:rPr>
                        <m:t>L</m:t>
                      </m:r>
                    </m:sub>
                  </m:sSub>
                </m:oMath>
              </m:oMathPara>
            </a14:m>
            <a:endParaRPr sz="5500"/>
          </a:p>
        </p:txBody>
      </p:sp>
      <p:sp>
        <p:nvSpPr>
          <p:cNvPr id="384" name="Equation"/>
          <p:cNvSpPr txBox="1"/>
          <p:nvPr/>
        </p:nvSpPr>
        <p:spPr>
          <a:xfrm>
            <a:off x="16068524" y="3768392"/>
            <a:ext cx="6417634" cy="155607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j</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oMath>
              </m:oMathPara>
            </a14:m>
            <a:endParaRPr sz="4100"/>
          </a:p>
        </p:txBody>
      </p:sp>
      <p:sp>
        <p:nvSpPr>
          <p:cNvPr id="385" name="Equation"/>
          <p:cNvSpPr txBox="1"/>
          <p:nvPr/>
        </p:nvSpPr>
        <p:spPr>
          <a:xfrm>
            <a:off x="14913109" y="7426604"/>
            <a:ext cx="8728465" cy="189002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D</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r>
                    <a:rPr xmlns:a="http://schemas.openxmlformats.org/drawingml/2006/main" sz="4100" i="1">
                      <a:solidFill>
                        <a:srgbClr val="000000"/>
                      </a:solidFill>
                      <a:latin typeface="Cambria Math" panose="02040503050406030204" pitchFamily="18" charset="0"/>
                    </a:rPr>
                    <m:t>=</m:t>
                  </m:r>
                  <m:rad>
                    <m:radPr>
                      <m:ctrlPr>
                        <a:rPr xmlns:a="http://schemas.openxmlformats.org/drawingml/2006/main" sz="4100" i="1">
                          <a:solidFill>
                            <a:srgbClr val="000000"/>
                          </a:solidFill>
                          <a:latin typeface="Cambria Math" panose="02040503050406030204" pitchFamily="18" charset="0"/>
                        </a:rPr>
                      </m:ctrlPr>
                      <m:degHide m:val="on"/>
                    </m:radPr>
                    <m:deg/>
                    <m:e>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1</m:t>
                          </m:r>
                        </m:num>
                        <m:den>
                          <m:r>
                            <a:rPr xmlns:a="http://schemas.openxmlformats.org/drawingml/2006/main" sz="4100" i="1">
                              <a:solidFill>
                                <a:srgbClr val="000000"/>
                              </a:solidFill>
                              <a:latin typeface="Cambria Math" panose="02040503050406030204" pitchFamily="18" charset="0"/>
                            </a:rPr>
                            <m:t>T</m:t>
                          </m:r>
                        </m:den>
                      </m:f>
                      <m:sSubSup>
                        <m:e>
                          <m:r>
                            <a:rPr xmlns:a="http://schemas.openxmlformats.org/drawingml/2006/main" sz="4100" i="1">
                              <a:solidFill>
                                <a:srgbClr val="000000"/>
                              </a:solidFill>
                              <a:latin typeface="Cambria Math" panose="02040503050406030204" pitchFamily="18" charset="0"/>
                            </a:rPr>
                            <m:t>∫</m:t>
                          </m:r>
                        </m:e>
                        <m:sub>
                          <m:r>
                            <a:rPr xmlns:a="http://schemas.openxmlformats.org/drawingml/2006/main" sz="4100" i="1">
                              <a:solidFill>
                                <a:srgbClr val="000000"/>
                              </a:solidFill>
                              <a:latin typeface="Cambria Math" panose="02040503050406030204" pitchFamily="18" charset="0"/>
                            </a:rPr>
                            <m:t>0</m:t>
                          </m:r>
                        </m:sub>
                        <m:sup>
                          <m:r>
                            <a:rPr xmlns:a="http://schemas.openxmlformats.org/drawingml/2006/main" sz="4100" i="1">
                              <a:solidFill>
                                <a:srgbClr val="000000"/>
                              </a:solidFill>
                              <a:latin typeface="Cambria Math" panose="02040503050406030204" pitchFamily="18" charset="0"/>
                            </a:rPr>
                            <m:t>T</m:t>
                          </m:r>
                        </m:sup>
                      </m:sSubSup>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4</m:t>
                          </m:r>
                        </m:lim>
                      </m:limUpp>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2</m:t>
                          </m:r>
                        </m:lim>
                      </m:limUpp>
                      <m:sSub>
                        <m:e>
                          <m:r>
                            <a:rPr xmlns:a="http://schemas.openxmlformats.org/drawingml/2006/main" sz="4100" i="1">
                              <a:solidFill>
                                <a:srgbClr val="000000"/>
                              </a:solidFill>
                              <a:latin typeface="Cambria Math" panose="02040503050406030204" pitchFamily="18" charset="0"/>
                            </a:rPr>
                            <m:t>τ</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sSub>
                        <m:e>
                          <m:limUpp>
                            <m:e>
                              <m:r>
                                <a:rPr xmlns:a="http://schemas.openxmlformats.org/drawingml/2006/main" sz="4100" i="1">
                                  <a:solidFill>
                                    <a:srgbClr val="000000"/>
                                  </a:solidFill>
                                  <a:latin typeface="Cambria Math" panose="02040503050406030204" pitchFamily="18" charset="0"/>
                                </a:rPr>
                                <m:t>θ</m:t>
                              </m:r>
                            </m:e>
                            <m:lim>
                              <m:r>
                                <a:rPr xmlns:a="http://schemas.openxmlformats.org/drawingml/2006/main" sz="4100" i="1">
                                  <a:solidFill>
                                    <a:srgbClr val="000000"/>
                                  </a:solidFill>
                                  <a:latin typeface="Cambria Math" panose="02040503050406030204" pitchFamily="18" charset="0"/>
                                </a:rPr>
                                <m:t>·</m:t>
                              </m:r>
                            </m:lim>
                          </m:limUpp>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j</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v</m:t>
                          </m:r>
                          <m:r>
                            <a:rPr xmlns:a="http://schemas.openxmlformats.org/drawingml/2006/main" sz="4100" i="1">
                              <a:solidFill>
                                <a:srgbClr val="000000"/>
                              </a:solidFill>
                              <a:latin typeface="Cambria Math" panose="02040503050406030204" pitchFamily="18" charset="0"/>
                            </a:rPr>
                            <m:t>g</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386" name="Equation"/>
          <p:cNvSpPr txBox="1"/>
          <p:nvPr/>
        </p:nvSpPr>
        <p:spPr>
          <a:xfrm>
            <a:off x="16202647" y="11418762"/>
            <a:ext cx="6149388" cy="166993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P</m:t>
                      </m:r>
                    </m:e>
                    <m:sub>
                      <m:r>
                        <a:rPr xmlns:a="http://schemas.openxmlformats.org/drawingml/2006/main" sz="4400" i="1">
                          <a:solidFill>
                            <a:srgbClr val="000000"/>
                          </a:solidFill>
                          <a:latin typeface="Cambria Math" panose="02040503050406030204" pitchFamily="18" charset="0"/>
                        </a:rPr>
                        <m:t>L</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1</m:t>
                      </m:r>
                    </m:num>
                    <m:den>
                      <m:r>
                        <a:rPr xmlns:a="http://schemas.openxmlformats.org/drawingml/2006/main" sz="4400" i="1">
                          <a:solidFill>
                            <a:srgbClr val="000000"/>
                          </a:solidFill>
                          <a:latin typeface="Cambria Math" panose="02040503050406030204" pitchFamily="18" charset="0"/>
                        </a:rPr>
                        <m:t>T</m:t>
                      </m:r>
                    </m:den>
                  </m:f>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4</m:t>
                      </m:r>
                    </m:lim>
                  </m:limUpp>
                  <m:limUpp>
                    <m:e>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j</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lim>
                      </m:limLow>
                    </m:e>
                    <m:lim>
                      <m:r>
                        <a:rPr xmlns:a="http://schemas.openxmlformats.org/drawingml/2006/main" sz="4400" i="1">
                          <a:solidFill>
                            <a:srgbClr val="000000"/>
                          </a:solidFill>
                          <a:latin typeface="Cambria Math" panose="02040503050406030204" pitchFamily="18" charset="0"/>
                        </a:rPr>
                        <m:t>2</m:t>
                      </m:r>
                    </m:lim>
                  </m:limUpp>
                  <m:sSubSup>
                    <m:e>
                      <m:r>
                        <a:rPr xmlns:a="http://schemas.openxmlformats.org/drawingml/2006/main" sz="4400" i="1">
                          <a:solidFill>
                            <a:srgbClr val="000000"/>
                          </a:solidFill>
                          <a:latin typeface="Cambria Math" panose="02040503050406030204" pitchFamily="18" charset="0"/>
                        </a:rPr>
                        <m:t>∫</m:t>
                      </m:r>
                    </m:e>
                    <m:sub>
                      <m:r>
                        <a:rPr xmlns:a="http://schemas.openxmlformats.org/drawingml/2006/main" sz="4400" i="1">
                          <a:solidFill>
                            <a:srgbClr val="000000"/>
                          </a:solidFill>
                          <a:latin typeface="Cambria Math" panose="02040503050406030204" pitchFamily="18" charset="0"/>
                        </a:rPr>
                        <m:t>0</m:t>
                      </m:r>
                    </m:sub>
                    <m:sup>
                      <m:r>
                        <a:rPr xmlns:a="http://schemas.openxmlformats.org/drawingml/2006/main" sz="4400" i="1">
                          <a:solidFill>
                            <a:srgbClr val="000000"/>
                          </a:solidFill>
                          <a:latin typeface="Cambria Math" panose="02040503050406030204" pitchFamily="18" charset="0"/>
                        </a:rPr>
                        <m:t>T</m:t>
                      </m:r>
                    </m:sup>
                  </m:sSubSup>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τ</m:t>
                      </m:r>
                    </m:e>
                    <m:sub>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t</m:t>
                  </m:r>
                </m:oMath>
              </m:oMathPara>
            </a14:m>
            <a:endParaRPr sz="44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3D model"/>
          <p:cNvSpPr txBox="1"/>
          <p:nvPr>
            <p:ph type="title"/>
          </p:nvPr>
        </p:nvSpPr>
        <p:spPr>
          <a:prstGeom prst="rect">
            <a:avLst/>
          </a:prstGeom>
        </p:spPr>
        <p:txBody>
          <a:bodyPr/>
          <a:lstStyle/>
          <a:p>
            <a:pPr/>
            <a:r>
              <a:t>3D model</a:t>
            </a:r>
          </a:p>
        </p:txBody>
      </p:sp>
      <p:sp>
        <p:nvSpPr>
          <p:cNvPr id="389" name="Quadruped Assembly on Fusion 36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Quadruped Assembly on Fusion 360</a:t>
            </a:r>
          </a:p>
        </p:txBody>
      </p:sp>
      <p:sp>
        <p:nvSpPr>
          <p:cNvPr id="390" name="Need for 3D model-…"/>
          <p:cNvSpPr txBox="1"/>
          <p:nvPr>
            <p:ph type="body" sz="half" idx="1"/>
          </p:nvPr>
        </p:nvSpPr>
        <p:spPr>
          <a:xfrm>
            <a:off x="1206500" y="4248504"/>
            <a:ext cx="10535425" cy="8256012"/>
          </a:xfrm>
          <a:prstGeom prst="rect">
            <a:avLst/>
          </a:prstGeom>
        </p:spPr>
        <p:txBody>
          <a:bodyPr/>
          <a:lstStyle/>
          <a:p>
            <a:pPr defTabSz="693419">
              <a:spcBef>
                <a:spcPts val="1500"/>
              </a:spcBef>
              <a:defRPr spc="-46" sz="4619"/>
            </a:pPr>
            <a:r>
              <a:t>Need for 3D model-</a:t>
            </a:r>
          </a:p>
          <a:p>
            <a:pPr marL="192023" indent="-192023" defTabSz="693419">
              <a:spcBef>
                <a:spcPts val="1500"/>
              </a:spcBef>
              <a:buSzPct val="100000"/>
              <a:buChar char="•"/>
              <a:defRPr spc="-46" sz="4619"/>
            </a:pPr>
            <a:r>
              <a:t>Precise mass of quadruped components</a:t>
            </a:r>
          </a:p>
          <a:p>
            <a:pPr marL="192023" indent="-192023" defTabSz="693419">
              <a:spcBef>
                <a:spcPts val="1500"/>
              </a:spcBef>
              <a:buSzPct val="100000"/>
              <a:buChar char="•"/>
              <a:defRPr spc="-46" sz="4619"/>
            </a:pPr>
            <a:r>
              <a:t>Precise Position of leg COM </a:t>
            </a:r>
          </a:p>
          <a:p>
            <a:pPr marL="192023" indent="-192023" defTabSz="693419">
              <a:spcBef>
                <a:spcPts val="1500"/>
              </a:spcBef>
              <a:buSzPct val="100000"/>
              <a:buChar char="•"/>
              <a:defRPr spc="-46" sz="4619"/>
            </a:pPr>
            <a:r>
              <a:t>Moment of Inertia in Knee four bar linkage</a:t>
            </a:r>
          </a:p>
          <a:p>
            <a:pPr marL="192023" indent="-192023" defTabSz="693419">
              <a:spcBef>
                <a:spcPts val="1500"/>
              </a:spcBef>
              <a:buSzPct val="100000"/>
              <a:buChar char="•"/>
              <a:defRPr spc="-46" sz="4619"/>
            </a:pPr>
            <a:r>
              <a:t>Easier method for URDF model generation</a:t>
            </a:r>
          </a:p>
          <a:p>
            <a:pPr marL="192023" indent="-192023" defTabSz="693419">
              <a:spcBef>
                <a:spcPts val="1500"/>
              </a:spcBef>
              <a:buSzPct val="100000"/>
              <a:buChar char="•"/>
              <a:defRPr spc="-46" sz="4619"/>
            </a:pPr>
            <a:r>
              <a:t>Calculating Joint motion ranges</a:t>
            </a:r>
          </a:p>
          <a:p>
            <a:pPr marL="192023" indent="-192023" defTabSz="693419">
              <a:spcBef>
                <a:spcPts val="1500"/>
              </a:spcBef>
              <a:buSzPct val="100000"/>
              <a:buChar char="•"/>
              <a:defRPr spc="-46" sz="4619"/>
            </a:pPr>
            <a:r>
              <a:t>Fusion 360 can also be used for ML</a:t>
            </a:r>
          </a:p>
        </p:txBody>
      </p:sp>
      <p:pic>
        <p:nvPicPr>
          <p:cNvPr id="391" name="Screenshot 2020-11-16 at 10.15.12 PM.png" descr="Screenshot 2020-11-16 at 10.15.12 PM.png"/>
          <p:cNvPicPr>
            <a:picLocks noChangeAspect="1"/>
          </p:cNvPicPr>
          <p:nvPr/>
        </p:nvPicPr>
        <p:blipFill>
          <a:blip r:embed="rId2">
            <a:extLst/>
          </a:blip>
          <a:stretch>
            <a:fillRect/>
          </a:stretch>
        </p:blipFill>
        <p:spPr>
          <a:xfrm>
            <a:off x="11753764" y="3801369"/>
            <a:ext cx="12052508" cy="914049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3D model"/>
          <p:cNvSpPr txBox="1"/>
          <p:nvPr>
            <p:ph type="title"/>
          </p:nvPr>
        </p:nvSpPr>
        <p:spPr>
          <a:prstGeom prst="rect">
            <a:avLst/>
          </a:prstGeom>
        </p:spPr>
        <p:txBody>
          <a:bodyPr/>
          <a:lstStyle/>
          <a:p>
            <a:pPr/>
            <a:r>
              <a:t>3D model</a:t>
            </a:r>
          </a:p>
        </p:txBody>
      </p:sp>
      <p:sp>
        <p:nvSpPr>
          <p:cNvPr id="394" name="Quadruped Assembly on Fusion 360"/>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Quadruped Assembly on Fusion 360</a:t>
            </a:r>
          </a:p>
        </p:txBody>
      </p:sp>
      <p:pic>
        <p:nvPicPr>
          <p:cNvPr id="395" name="Screenshot 2020-11-16 at 10.14.50 PM.png" descr="Screenshot 2020-11-16 at 10.14.50 PM.png"/>
          <p:cNvPicPr>
            <a:picLocks noChangeAspect="1"/>
          </p:cNvPicPr>
          <p:nvPr/>
        </p:nvPicPr>
        <p:blipFill>
          <a:blip r:embed="rId2">
            <a:extLst/>
          </a:blip>
          <a:stretch>
            <a:fillRect/>
          </a:stretch>
        </p:blipFill>
        <p:spPr>
          <a:xfrm>
            <a:off x="1367407" y="3998182"/>
            <a:ext cx="10258105" cy="8746867"/>
          </a:xfrm>
          <a:prstGeom prst="rect">
            <a:avLst/>
          </a:prstGeom>
          <a:ln w="12700">
            <a:miter lim="400000"/>
          </a:ln>
        </p:spPr>
      </p:pic>
      <p:pic>
        <p:nvPicPr>
          <p:cNvPr id="396" name="Screenshot 2020-11-16 at 10.14.22 PM.png" descr="Screenshot 2020-11-16 at 10.14.22 PM.png"/>
          <p:cNvPicPr>
            <a:picLocks noChangeAspect="1"/>
          </p:cNvPicPr>
          <p:nvPr/>
        </p:nvPicPr>
        <p:blipFill>
          <a:blip r:embed="rId3">
            <a:extLst/>
          </a:blip>
          <a:stretch>
            <a:fillRect/>
          </a:stretch>
        </p:blipFill>
        <p:spPr>
          <a:xfrm>
            <a:off x="13746616" y="3998182"/>
            <a:ext cx="8865602" cy="874686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PyBullet"/>
          <p:cNvSpPr txBox="1"/>
          <p:nvPr>
            <p:ph type="title"/>
          </p:nvPr>
        </p:nvSpPr>
        <p:spPr>
          <a:prstGeom prst="rect">
            <a:avLst/>
          </a:prstGeom>
        </p:spPr>
        <p:txBody>
          <a:bodyPr/>
          <a:lstStyle/>
          <a:p>
            <a:pPr/>
            <a:r>
              <a:t>PyBullet</a:t>
            </a:r>
          </a:p>
        </p:txBody>
      </p:sp>
      <p:sp>
        <p:nvSpPr>
          <p:cNvPr id="399" name="Collision and Inertia Model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Collision and Inertia Model of the quadruped</a:t>
            </a:r>
          </a:p>
        </p:txBody>
      </p:sp>
      <p:pic>
        <p:nvPicPr>
          <p:cNvPr id="400" name="pybullet_sim.png" descr="pybullet_sim.png"/>
          <p:cNvPicPr>
            <a:picLocks noChangeAspect="1"/>
          </p:cNvPicPr>
          <p:nvPr/>
        </p:nvPicPr>
        <p:blipFill>
          <a:blip r:embed="rId2">
            <a:extLst/>
          </a:blip>
          <a:stretch>
            <a:fillRect/>
          </a:stretch>
        </p:blipFill>
        <p:spPr>
          <a:xfrm>
            <a:off x="13088094" y="3951113"/>
            <a:ext cx="10126411" cy="8092655"/>
          </a:xfrm>
          <a:prstGeom prst="rect">
            <a:avLst/>
          </a:prstGeom>
          <a:ln w="12700">
            <a:miter lim="400000"/>
          </a:ln>
        </p:spPr>
      </p:pic>
      <p:sp>
        <p:nvSpPr>
          <p:cNvPr id="401" name="Collisions in the quadruped to be modelled using simple shapes like cylinder, boxed and spheres…"/>
          <p:cNvSpPr txBox="1"/>
          <p:nvPr/>
        </p:nvSpPr>
        <p:spPr>
          <a:xfrm>
            <a:off x="1303046" y="5347824"/>
            <a:ext cx="11595848" cy="5299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pPr>
            <a:r>
              <a:t>Collisions in the quadruped to be modelled using simple shapes like cylinder, boxed and spheres</a:t>
            </a:r>
          </a:p>
          <a:p>
            <a:pPr marL="228600" indent="-228600">
              <a:buSzPct val="100000"/>
              <a:buChar char="•"/>
            </a:pPr>
            <a:r>
              <a:t>There is a need for a simpler model as the collision model using meshes requires compute power not currently available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ROS and Gazebo"/>
          <p:cNvSpPr txBox="1"/>
          <p:nvPr>
            <p:ph type="title"/>
          </p:nvPr>
        </p:nvSpPr>
        <p:spPr>
          <a:prstGeom prst="rect">
            <a:avLst/>
          </a:prstGeom>
        </p:spPr>
        <p:txBody>
          <a:bodyPr/>
          <a:lstStyle/>
          <a:p>
            <a:pPr/>
            <a:r>
              <a:t>ROS and Gazebo</a:t>
            </a:r>
          </a:p>
        </p:txBody>
      </p:sp>
      <p:sp>
        <p:nvSpPr>
          <p:cNvPr id="404" name="Due to the limitations of the PyBullet API, the environment for RL had to be changed from PyBullet to ROS and Gazebo…"/>
          <p:cNvSpPr txBox="1"/>
          <p:nvPr>
            <p:ph type="body" idx="1"/>
          </p:nvPr>
        </p:nvSpPr>
        <p:spPr>
          <a:xfrm>
            <a:off x="1206500" y="3060732"/>
            <a:ext cx="21971000" cy="9443784"/>
          </a:xfrm>
          <a:prstGeom prst="rect">
            <a:avLst/>
          </a:prstGeom>
        </p:spPr>
        <p:txBody>
          <a:bodyPr/>
          <a:lstStyle/>
          <a:p>
            <a:pPr marL="210311" indent="-210311" defTabSz="759459">
              <a:spcBef>
                <a:spcPts val="1600"/>
              </a:spcBef>
              <a:buSzPct val="100000"/>
              <a:buChar char="•"/>
              <a:defRPr spc="-50" sz="5060"/>
            </a:pPr>
            <a:r>
              <a:t>Due to the limitations of the PyBullet API, the environment for RL had to be changed from PyBullet to ROS and Gazebo</a:t>
            </a:r>
          </a:p>
          <a:p>
            <a:pPr marL="210311" indent="-210311" defTabSz="759459">
              <a:spcBef>
                <a:spcPts val="1600"/>
              </a:spcBef>
              <a:buSzPct val="100000"/>
              <a:buChar char="•"/>
              <a:defRPr spc="-50" sz="5060"/>
            </a:pPr>
            <a:r>
              <a:t>ROS implementation has a much lower simulation to hardware transfer time and Gazebo provides the flexibility of adding sensors into the simulations as needed</a:t>
            </a:r>
          </a:p>
          <a:p>
            <a:pPr marL="210311" indent="-210311" defTabSz="759459">
              <a:spcBef>
                <a:spcPts val="1600"/>
              </a:spcBef>
              <a:buSzPct val="100000"/>
              <a:buChar char="•"/>
              <a:defRPr spc="-50" sz="5060"/>
            </a:pPr>
            <a:r>
              <a:t>Pybullet lacks a forward kinematics module that is needed for computing the future contact positions for the Stability Criteria</a:t>
            </a:r>
          </a:p>
          <a:p>
            <a:pPr marL="210311" indent="-210311" defTabSz="759459">
              <a:spcBef>
                <a:spcPts val="1600"/>
              </a:spcBef>
              <a:buSzPct val="100000"/>
              <a:buChar char="•"/>
              <a:defRPr spc="-50" sz="5060"/>
            </a:pPr>
            <a:r>
              <a:t>MoveIt! Plugin with Gazebo can be very easily be used to get forward as well as inverse kinematics of the quadruped</a:t>
            </a:r>
          </a:p>
          <a:p>
            <a:pPr marL="210311" indent="-210311" defTabSz="759459">
              <a:spcBef>
                <a:spcPts val="1600"/>
              </a:spcBef>
              <a:buSzPct val="100000"/>
              <a:buChar char="•"/>
              <a:defRPr spc="-50" sz="5060"/>
            </a:pPr>
            <a:r>
              <a:t>Gazebo also simplifies Stability Criteria Calculation as it directly provides callbacks for dynamics and kinematics from the physics engine used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OS and Gazebo"/>
          <p:cNvSpPr txBox="1"/>
          <p:nvPr>
            <p:ph type="title"/>
          </p:nvPr>
        </p:nvSpPr>
        <p:spPr>
          <a:prstGeom prst="rect">
            <a:avLst/>
          </a:prstGeom>
        </p:spPr>
        <p:txBody>
          <a:bodyPr/>
          <a:lstStyle/>
          <a:p>
            <a:pPr/>
            <a:r>
              <a:t>ROS and Gazebo</a:t>
            </a:r>
          </a:p>
        </p:txBody>
      </p:sp>
      <p:sp>
        <p:nvSpPr>
          <p:cNvPr id="407" name="Simplified Quadruped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Simplified Quadruped Model</a:t>
            </a:r>
          </a:p>
        </p:txBody>
      </p:sp>
      <p:sp>
        <p:nvSpPr>
          <p:cNvPr id="408" name="The initially developed quadruped URDF model required very high computational power for proper simulation, which is not available…"/>
          <p:cNvSpPr txBox="1"/>
          <p:nvPr>
            <p:ph type="body" sz="half" idx="1"/>
          </p:nvPr>
        </p:nvSpPr>
        <p:spPr>
          <a:xfrm>
            <a:off x="1348680" y="5069767"/>
            <a:ext cx="12004724" cy="6603697"/>
          </a:xfrm>
          <a:prstGeom prst="rect">
            <a:avLst/>
          </a:prstGeom>
        </p:spPr>
        <p:txBody>
          <a:bodyPr/>
          <a:lstStyle/>
          <a:p>
            <a:pPr marL="228600" indent="-228600">
              <a:buSzPct val="100000"/>
              <a:buChar char="•"/>
            </a:pPr>
            <a:r>
              <a:t>The initially developed quadruped URDF model required very high computational power for proper simulation, which is not available</a:t>
            </a:r>
          </a:p>
          <a:p>
            <a:pPr marL="228600" indent="-228600">
              <a:buSzPct val="100000"/>
              <a:buChar char="•"/>
            </a:pPr>
            <a:r>
              <a:t>A simplified URDF model was developed to simulate the kinematics and dynamics of the quadruped</a:t>
            </a:r>
          </a:p>
        </p:txBody>
      </p:sp>
      <p:pic>
        <p:nvPicPr>
          <p:cNvPr id="409" name="simplified_urdf.png" descr="simplified_urdf.png"/>
          <p:cNvPicPr>
            <a:picLocks noChangeAspect="1"/>
          </p:cNvPicPr>
          <p:nvPr/>
        </p:nvPicPr>
        <p:blipFill>
          <a:blip r:embed="rId2">
            <a:extLst/>
          </a:blip>
          <a:stretch>
            <a:fillRect/>
          </a:stretch>
        </p:blipFill>
        <p:spPr>
          <a:xfrm>
            <a:off x="13968685" y="1162438"/>
            <a:ext cx="8504689" cy="6090892"/>
          </a:xfrm>
          <a:prstGeom prst="rect">
            <a:avLst/>
          </a:prstGeom>
          <a:ln w="12700">
            <a:miter lim="400000"/>
          </a:ln>
        </p:spPr>
      </p:pic>
      <p:pic>
        <p:nvPicPr>
          <p:cNvPr id="410" name="simplified_urdf_2.png" descr="simplified_urdf_2.png"/>
          <p:cNvPicPr>
            <a:picLocks noChangeAspect="1"/>
          </p:cNvPicPr>
          <p:nvPr/>
        </p:nvPicPr>
        <p:blipFill>
          <a:blip r:embed="rId3">
            <a:extLst/>
          </a:blip>
          <a:stretch>
            <a:fillRect/>
          </a:stretch>
        </p:blipFill>
        <p:spPr>
          <a:xfrm>
            <a:off x="13958447" y="7234965"/>
            <a:ext cx="8504689" cy="613846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Reinforcement Learning"/>
          <p:cNvSpPr txBox="1"/>
          <p:nvPr>
            <p:ph type="title"/>
          </p:nvPr>
        </p:nvSpPr>
        <p:spPr>
          <a:prstGeom prst="rect">
            <a:avLst/>
          </a:prstGeom>
        </p:spPr>
        <p:txBody>
          <a:bodyPr/>
          <a:lstStyle/>
          <a:p>
            <a:pPr/>
            <a:r>
              <a:t>Reinforcement Learning</a:t>
            </a:r>
          </a:p>
        </p:txBody>
      </p:sp>
      <p:sp>
        <p:nvSpPr>
          <p:cNvPr id="413" name="Deep Deterministic Policy Gradi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Deep Deterministic Policy Gradient</a:t>
            </a:r>
          </a:p>
        </p:txBody>
      </p:sp>
      <p:pic>
        <p:nvPicPr>
          <p:cNvPr id="414" name="ddpg.png" descr="ddpg.png"/>
          <p:cNvPicPr>
            <a:picLocks noChangeAspect="1"/>
          </p:cNvPicPr>
          <p:nvPr/>
        </p:nvPicPr>
        <p:blipFill>
          <a:blip r:embed="rId2">
            <a:extLst/>
          </a:blip>
          <a:stretch>
            <a:fillRect/>
          </a:stretch>
        </p:blipFill>
        <p:spPr>
          <a:xfrm>
            <a:off x="3439355" y="4079397"/>
            <a:ext cx="17505290" cy="858443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Reinforcement Learning"/>
          <p:cNvSpPr txBox="1"/>
          <p:nvPr>
            <p:ph type="title"/>
          </p:nvPr>
        </p:nvSpPr>
        <p:spPr>
          <a:prstGeom prst="rect">
            <a:avLst/>
          </a:prstGeom>
        </p:spPr>
        <p:txBody>
          <a:bodyPr/>
          <a:lstStyle/>
          <a:p>
            <a:pPr/>
            <a:r>
              <a:t>Reinforcement Learning</a:t>
            </a:r>
          </a:p>
        </p:txBody>
      </p:sp>
      <p:sp>
        <p:nvSpPr>
          <p:cNvPr id="417"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18" name="Image" descr="Image"/>
          <p:cNvPicPr>
            <a:picLocks noChangeAspect="1"/>
          </p:cNvPicPr>
          <p:nvPr/>
        </p:nvPicPr>
        <p:blipFill>
          <a:blip r:embed="rId2">
            <a:extLst/>
          </a:blip>
          <a:stretch>
            <a:fillRect/>
          </a:stretch>
        </p:blipFill>
        <p:spPr>
          <a:xfrm>
            <a:off x="2025436" y="4426211"/>
            <a:ext cx="20333128" cy="789080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Reinforcement Learning"/>
          <p:cNvSpPr txBox="1"/>
          <p:nvPr>
            <p:ph type="title"/>
          </p:nvPr>
        </p:nvSpPr>
        <p:spPr>
          <a:prstGeom prst="rect">
            <a:avLst/>
          </a:prstGeom>
        </p:spPr>
        <p:txBody>
          <a:bodyPr/>
          <a:lstStyle/>
          <a:p>
            <a:pPr/>
            <a:r>
              <a:t>Reinforcement Learning</a:t>
            </a:r>
          </a:p>
        </p:txBody>
      </p:sp>
      <p:sp>
        <p:nvSpPr>
          <p:cNvPr id="421" name="DDPG : Inspi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DDPG : Inspiration</a:t>
            </a:r>
          </a:p>
        </p:txBody>
      </p:sp>
      <p:pic>
        <p:nvPicPr>
          <p:cNvPr id="422" name="Image" descr="Image"/>
          <p:cNvPicPr>
            <a:picLocks noChangeAspect="1"/>
          </p:cNvPicPr>
          <p:nvPr/>
        </p:nvPicPr>
        <p:blipFill>
          <a:blip r:embed="rId2">
            <a:extLst/>
          </a:blip>
          <a:stretch>
            <a:fillRect/>
          </a:stretch>
        </p:blipFill>
        <p:spPr>
          <a:xfrm>
            <a:off x="9718737" y="8083705"/>
            <a:ext cx="13501376" cy="4066297"/>
          </a:xfrm>
          <a:prstGeom prst="rect">
            <a:avLst/>
          </a:prstGeom>
          <a:ln w="12700">
            <a:miter lim="400000"/>
          </a:ln>
        </p:spPr>
      </p:pic>
      <p:sp>
        <p:nvSpPr>
          <p:cNvPr id="423" name="The proposed DDPG model is inspired by the DDPG for the higher level controller for the biped, proposed in [6]…"/>
          <p:cNvSpPr txBox="1"/>
          <p:nvPr>
            <p:ph type="body" sz="half" idx="1"/>
          </p:nvPr>
        </p:nvSpPr>
        <p:spPr>
          <a:xfrm>
            <a:off x="1206500" y="4243609"/>
            <a:ext cx="21971000" cy="3909979"/>
          </a:xfrm>
          <a:prstGeom prst="rect">
            <a:avLst/>
          </a:prstGeom>
        </p:spPr>
        <p:txBody>
          <a:bodyPr/>
          <a:lstStyle/>
          <a:p>
            <a:pPr lvl="4" marL="180594" indent="-180594" defTabSz="652145">
              <a:spcBef>
                <a:spcPts val="1400"/>
              </a:spcBef>
              <a:buSzPct val="100000"/>
              <a:buChar char="•"/>
              <a:defRPr spc="-43" sz="4345"/>
            </a:pPr>
            <a:r>
              <a:t>The proposed DDPG model is inspired by the DDPG for the higher level controller for the biped, proposed in [6]</a:t>
            </a:r>
          </a:p>
          <a:p>
            <a:pPr lvl="4" marL="180594" indent="-180594" defTabSz="652145">
              <a:spcBef>
                <a:spcPts val="1400"/>
              </a:spcBef>
              <a:buSzPct val="100000"/>
              <a:buChar char="•"/>
              <a:defRPr spc="-43" sz="4345"/>
            </a:pPr>
            <a:r>
              <a:t>The CPG model in [6] is tuned using GA instead of inclusion in the DDPG</a:t>
            </a:r>
          </a:p>
          <a:p>
            <a:pPr lvl="4" marL="180594" indent="-180594" defTabSz="652145">
              <a:spcBef>
                <a:spcPts val="1400"/>
              </a:spcBef>
              <a:buSzPct val="100000"/>
              <a:buChar char="•"/>
              <a:defRPr spc="-43" sz="4345"/>
            </a:pPr>
            <a:r>
              <a:t>The Actor Network in [6] produces the </a:t>
            </a:r>
            <a14:m>
              <m:oMath>
                <m:sSub>
                  <m:e>
                    <m:r>
                      <a:rPr xmlns:a="http://schemas.openxmlformats.org/drawingml/2006/main" sz="5300" i="1">
                        <a:solidFill>
                          <a:srgbClr val="000000"/>
                        </a:solidFill>
                        <a:latin typeface="Cambria Math" panose="02040503050406030204" pitchFamily="18" charset="0"/>
                      </a:rPr>
                      <m:t>ψ</m:t>
                    </m:r>
                  </m:e>
                  <m:sub>
                    <m:r>
                      <a:rPr xmlns:a="http://schemas.openxmlformats.org/drawingml/2006/main" sz="5300" i="1">
                        <a:solidFill>
                          <a:srgbClr val="000000"/>
                        </a:solidFill>
                        <a:latin typeface="Cambria Math" panose="02040503050406030204" pitchFamily="18" charset="0"/>
                      </a:rPr>
                      <m:t>l</m:t>
                    </m:r>
                  </m:sub>
                </m:sSub>
              </m:oMath>
            </a14:m>
            <a:r>
              <a:t> and </a:t>
            </a:r>
            <a14:m>
              <m:oMath>
                <m:sSub>
                  <m:e>
                    <m:r>
                      <a:rPr xmlns:a="http://schemas.openxmlformats.org/drawingml/2006/main" sz="5200" i="1">
                        <a:solidFill>
                          <a:srgbClr val="000000"/>
                        </a:solidFill>
                        <a:latin typeface="Cambria Math" panose="02040503050406030204" pitchFamily="18" charset="0"/>
                      </a:rPr>
                      <m:t>ψ</m:t>
                    </m:r>
                  </m:e>
                  <m:sub>
                    <m:r>
                      <a:rPr xmlns:a="http://schemas.openxmlformats.org/drawingml/2006/main" sz="5200" i="1">
                        <a:solidFill>
                          <a:srgbClr val="000000"/>
                        </a:solidFill>
                        <a:latin typeface="Cambria Math" panose="02040503050406030204" pitchFamily="18" charset="0"/>
                      </a:rPr>
                      <m:t>r</m:t>
                    </m:r>
                  </m:sub>
                </m:sSub>
              </m:oMath>
            </a14:m>
            <a:r>
              <a:t> which are used to steer the biped by modifying the gait signal according to the following equations:</a:t>
            </a:r>
            <a:endParaRPr sz="5500"/>
          </a:p>
        </p:txBody>
      </p:sp>
      <p:sp>
        <p:nvSpPr>
          <p:cNvPr id="424" name="The proposed DDPG model combines CPG and MLP training to tune gait generation in a single step"/>
          <p:cNvSpPr txBox="1"/>
          <p:nvPr/>
        </p:nvSpPr>
        <p:spPr>
          <a:xfrm>
            <a:off x="1229901" y="9882597"/>
            <a:ext cx="8335259" cy="2167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marL="192023" indent="-192023" defTabSz="693419">
              <a:lnSpc>
                <a:spcPct val="100000"/>
              </a:lnSpc>
              <a:spcBef>
                <a:spcPts val="1500"/>
              </a:spcBef>
              <a:buSzPct val="100000"/>
              <a:buChar char="•"/>
              <a:defRPr spc="-40" sz="4032"/>
            </a:pPr>
            <a:r>
              <a:t>The proposed DDPG model combines CPG and MLP training to tune gait generation in a single step</a:t>
            </a:r>
          </a:p>
        </p:txBody>
      </p:sp>
      <p:sp>
        <p:nvSpPr>
          <p:cNvPr id="425" name="Critic Network in [6]"/>
          <p:cNvSpPr txBox="1"/>
          <p:nvPr/>
        </p:nvSpPr>
        <p:spPr>
          <a:xfrm>
            <a:off x="13731558" y="12173903"/>
            <a:ext cx="54757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Critic Network in [6]</a:t>
            </a:r>
          </a:p>
        </p:txBody>
      </p:sp>
      <p:pic>
        <p:nvPicPr>
          <p:cNvPr id="426" name="Image" descr="Image"/>
          <p:cNvPicPr>
            <a:picLocks noChangeAspect="1"/>
          </p:cNvPicPr>
          <p:nvPr/>
        </p:nvPicPr>
        <p:blipFill>
          <a:blip r:embed="rId3">
            <a:extLst/>
          </a:blip>
          <a:stretch>
            <a:fillRect/>
          </a:stretch>
        </p:blipFill>
        <p:spPr>
          <a:xfrm>
            <a:off x="3072498" y="8170098"/>
            <a:ext cx="4311834" cy="169598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Reinforcement Learning"/>
          <p:cNvSpPr txBox="1"/>
          <p:nvPr>
            <p:ph type="title"/>
          </p:nvPr>
        </p:nvSpPr>
        <p:spPr>
          <a:prstGeom prst="rect">
            <a:avLst/>
          </a:prstGeom>
        </p:spPr>
        <p:txBody>
          <a:bodyPr/>
          <a:lstStyle/>
          <a:p>
            <a:pPr/>
            <a:r>
              <a:t>Reinforcement Learning</a:t>
            </a:r>
          </a:p>
        </p:txBody>
      </p:sp>
      <p:sp>
        <p:nvSpPr>
          <p:cNvPr id="429" name="Actor Network"/>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Actor Network</a:t>
            </a:r>
          </a:p>
        </p:txBody>
      </p:sp>
      <p:sp>
        <p:nvSpPr>
          <p:cNvPr id="430" name="will be the joint activations produced by the network at timestep t…"/>
          <p:cNvSpPr txBox="1"/>
          <p:nvPr/>
        </p:nvSpPr>
        <p:spPr>
          <a:xfrm>
            <a:off x="13811352" y="3197612"/>
            <a:ext cx="9626971" cy="4780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3750" i="1">
                        <a:solidFill>
                          <a:srgbClr val="000000"/>
                        </a:solidFill>
                        <a:latin typeface="Cambria Math" panose="02040503050406030204" pitchFamily="18" charset="0"/>
                      </a:rPr>
                      <m:t>A</m:t>
                    </m:r>
                  </m:e>
                  <m:sub>
                    <m:r>
                      <a:rPr xmlns:a="http://schemas.openxmlformats.org/drawingml/2006/main" sz="3750" i="1">
                        <a:solidFill>
                          <a:srgbClr val="000000"/>
                        </a:solidFill>
                        <a:latin typeface="Cambria Math" panose="02040503050406030204" pitchFamily="18" charset="0"/>
                      </a:rPr>
                      <m:t>t</m:t>
                    </m:r>
                  </m:sub>
                </m:sSub>
              </m:oMath>
            </a14:m>
            <a:r>
              <a:t> will be the joint activations produced by the network at timestep t</a:t>
            </a:r>
          </a:p>
          <a:p>
            <a:pPr marL="228600" indent="-228600" defTabSz="825500">
              <a:lnSpc>
                <a:spcPct val="100000"/>
              </a:lnSpc>
              <a:spcBef>
                <a:spcPts val="1800"/>
              </a:spcBef>
              <a:buSzPct val="100000"/>
              <a:buChar char="•"/>
              <a:defRPr spc="-34" sz="3400"/>
            </a:pPr>
            <a14:m>
              <m:oMath>
                <m:sSub>
                  <m:e>
                    <m:r>
                      <a:rPr xmlns:a="http://schemas.openxmlformats.org/drawingml/2006/main" sz="3950" i="1">
                        <a:solidFill>
                          <a:srgbClr val="000000"/>
                        </a:solidFill>
                        <a:latin typeface="Cambria Math" panose="02040503050406030204" pitchFamily="18" charset="0"/>
                      </a:rPr>
                      <m:t>A</m:t>
                    </m:r>
                  </m:e>
                  <m:sub>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1</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T</m:t>
                    </m:r>
                  </m:sub>
                </m:sSub>
              </m:oMath>
            </a14:m>
            <a:r>
              <a:t> are used only for reward calculation and then discarded</a:t>
            </a:r>
          </a:p>
          <a:p>
            <a:pPr marL="228600" indent="-228600" defTabSz="825500">
              <a:lnSpc>
                <a:spcPct val="100000"/>
              </a:lnSpc>
              <a:spcBef>
                <a:spcPts val="1800"/>
              </a:spcBef>
              <a:buSzPct val="100000"/>
              <a:buChar char="•"/>
              <a:defRPr spc="-34" sz="3400"/>
            </a:pP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is produced by the CPG at timestep t</a:t>
            </a:r>
          </a:p>
          <a:p>
            <a:pPr marL="228600" indent="-228600" defTabSz="825500">
              <a:lnSpc>
                <a:spcPct val="100000"/>
              </a:lnSpc>
              <a:spcBef>
                <a:spcPts val="1800"/>
              </a:spcBef>
              <a:buSzPct val="100000"/>
              <a:buChar char="•"/>
              <a:defRPr spc="-34" sz="3400"/>
            </a:pPr>
            <a:r>
              <a:t>State produced by the CPG after timestep t are discarded </a:t>
            </a:r>
          </a:p>
        </p:txBody>
      </p:sp>
      <p:sp>
        <p:nvSpPr>
          <p:cNvPr id="431" name="Unrolled Actor Network"/>
          <p:cNvSpPr txBox="1"/>
          <p:nvPr/>
        </p:nvSpPr>
        <p:spPr>
          <a:xfrm>
            <a:off x="1384755" y="4164371"/>
            <a:ext cx="6727523"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Unrolled Actor Network</a:t>
            </a:r>
          </a:p>
        </p:txBody>
      </p:sp>
      <p:sp>
        <p:nvSpPr>
          <p:cNvPr id="432" name="Such implementation of the Actor Network produces a sliding time window over   actions taken by the quadruped around any timestep t"/>
          <p:cNvSpPr txBox="1"/>
          <p:nvPr/>
        </p:nvSpPr>
        <p:spPr>
          <a:xfrm>
            <a:off x="13811352" y="10748948"/>
            <a:ext cx="9626971" cy="2073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buSzPct val="100000"/>
              <a:buChar char="•"/>
              <a:defRPr sz="3400"/>
            </a:pPr>
            <a:r>
              <a:t>Such implementation of the Actor Network produces a sliding time window over </a:t>
            </a:r>
            <a14:m>
              <m:oMath>
                <m:r>
                  <a:rPr xmlns:a="http://schemas.openxmlformats.org/drawingml/2006/main" sz="4300" i="1">
                    <a:solidFill>
                      <a:srgbClr val="000000"/>
                    </a:solidFill>
                    <a:latin typeface="Cambria Math" panose="02040503050406030204" pitchFamily="18" charset="0"/>
                  </a:rPr>
                  <m:t>2</m:t>
                </m:r>
                <m:r>
                  <a:rPr xmlns:a="http://schemas.openxmlformats.org/drawingml/2006/main" sz="4300" i="1">
                    <a:solidFill>
                      <a:srgbClr val="000000"/>
                    </a:solidFill>
                    <a:latin typeface="Cambria Math" panose="02040503050406030204" pitchFamily="18" charset="0"/>
                  </a:rPr>
                  <m:t>T</m:t>
                </m:r>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1</m:t>
                </m:r>
              </m:oMath>
            </a14:m>
            <a:r>
              <a:t> actions taken by the quadruped around any timestep t</a:t>
            </a:r>
          </a:p>
        </p:txBody>
      </p:sp>
      <p:pic>
        <p:nvPicPr>
          <p:cNvPr id="433" name="actor_rnn.png" descr="actor_rnn.png"/>
          <p:cNvPicPr>
            <a:picLocks noChangeAspect="1"/>
          </p:cNvPicPr>
          <p:nvPr/>
        </p:nvPicPr>
        <p:blipFill>
          <a:blip r:embed="rId2">
            <a:extLst/>
          </a:blip>
          <a:stretch>
            <a:fillRect/>
          </a:stretch>
        </p:blipFill>
        <p:spPr>
          <a:xfrm>
            <a:off x="1255252" y="2780714"/>
            <a:ext cx="17404013" cy="106669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21"/>
          </p:nvPr>
        </p:nvSpPr>
        <p:spPr>
          <a:xfrm>
            <a:off x="1206500" y="2372962"/>
            <a:ext cx="12080723" cy="934780"/>
          </a:xfrm>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Proposed solution to ensure gait stability</a:t>
            </a:r>
          </a:p>
        </p:txBody>
      </p:sp>
      <p:sp>
        <p:nvSpPr>
          <p:cNvPr id="166" name="Two methods Proposed to train the gait generation network…"/>
          <p:cNvSpPr txBox="1"/>
          <p:nvPr>
            <p:ph type="body" sz="half" idx="1"/>
          </p:nvPr>
        </p:nvSpPr>
        <p:spPr>
          <a:xfrm>
            <a:off x="1206500" y="4248504"/>
            <a:ext cx="11324444" cy="8256012"/>
          </a:xfrm>
          <a:prstGeom prst="rect">
            <a:avLst/>
          </a:prstGeom>
        </p:spPr>
        <p:txBody>
          <a:bodyPr/>
          <a:lstStyle/>
          <a:p>
            <a:pPr marL="642620" indent="-642620" defTabSz="759459">
              <a:spcBef>
                <a:spcPts val="1600"/>
              </a:spcBef>
              <a:buSzPct val="123000"/>
              <a:buChar char="•"/>
              <a:defRPr spc="-50" sz="5060"/>
            </a:pPr>
            <a:r>
              <a:t>Two methods Proposed to train the gait generation network</a:t>
            </a:r>
          </a:p>
          <a:p>
            <a:pPr lvl="1" marL="1203452" indent="-642620" defTabSz="759459">
              <a:spcBef>
                <a:spcPts val="1600"/>
              </a:spcBef>
              <a:buSzPct val="123000"/>
              <a:buChar char="•"/>
              <a:defRPr spc="-50" sz="5060"/>
            </a:pPr>
            <a:r>
              <a:t>Train the gait generation network end to end using back props and then use RL training for improvement of gait</a:t>
            </a:r>
          </a:p>
          <a:p>
            <a:pPr lvl="1" marL="1203452" indent="-642620" defTabSz="759459">
              <a:spcBef>
                <a:spcPts val="1600"/>
              </a:spcBef>
              <a:buSzPct val="123000"/>
              <a:buChar char="•"/>
              <a:defRPr spc="-50" sz="5060"/>
            </a:pPr>
            <a:r>
              <a:t>Optimise Gait Patterns using fitness function, then train the network end to end using back prop</a:t>
            </a:r>
          </a:p>
        </p:txBody>
      </p:sp>
      <p:pic>
        <p:nvPicPr>
          <p:cNvPr id="167" name="architecture.png" descr="architecture.png"/>
          <p:cNvPicPr>
            <a:picLocks noChangeAspect="1"/>
          </p:cNvPicPr>
          <p:nvPr/>
        </p:nvPicPr>
        <p:blipFill>
          <a:blip r:embed="rId2">
            <a:extLst/>
          </a:blip>
          <a:stretch>
            <a:fillRect/>
          </a:stretch>
        </p:blipFill>
        <p:spPr>
          <a:xfrm>
            <a:off x="13374696" y="1262070"/>
            <a:ext cx="10399218" cy="1151622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Reinforcement Learning"/>
          <p:cNvSpPr txBox="1"/>
          <p:nvPr>
            <p:ph type="title"/>
          </p:nvPr>
        </p:nvSpPr>
        <p:spPr>
          <a:prstGeom prst="rect">
            <a:avLst/>
          </a:prstGeom>
        </p:spPr>
        <p:txBody>
          <a:bodyPr/>
          <a:lstStyle/>
          <a:p>
            <a:pPr/>
            <a:r>
              <a:t>Reinforcement Learning</a:t>
            </a:r>
          </a:p>
        </p:txBody>
      </p:sp>
      <p:sp>
        <p:nvSpPr>
          <p:cNvPr id="436" name="Snapshot of Actor Network during inference, at timestep 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Snapshot of Actor Network during inference, at timestep t</a:t>
            </a:r>
          </a:p>
        </p:txBody>
      </p:sp>
      <p:pic>
        <p:nvPicPr>
          <p:cNvPr id="437" name="actor_t.png" descr="actor_t.png"/>
          <p:cNvPicPr>
            <a:picLocks noChangeAspect="1"/>
          </p:cNvPicPr>
          <p:nvPr/>
        </p:nvPicPr>
        <p:blipFill>
          <a:blip r:embed="rId2">
            <a:extLst/>
          </a:blip>
          <a:stretch>
            <a:fillRect/>
          </a:stretch>
        </p:blipFill>
        <p:spPr>
          <a:xfrm>
            <a:off x="2609697" y="3768045"/>
            <a:ext cx="19164606" cy="920714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Reinforcement Learning"/>
          <p:cNvSpPr txBox="1"/>
          <p:nvPr>
            <p:ph type="title"/>
          </p:nvPr>
        </p:nvSpPr>
        <p:spPr>
          <a:prstGeom prst="rect">
            <a:avLst/>
          </a:prstGeom>
        </p:spPr>
        <p:txBody>
          <a:bodyPr/>
          <a:lstStyle/>
          <a:p>
            <a:pPr/>
            <a:r>
              <a:t>Reinforcement Learning</a:t>
            </a:r>
          </a:p>
        </p:txBody>
      </p:sp>
      <p:sp>
        <p:nvSpPr>
          <p:cNvPr id="440" name="Actor Network : Motion Encoding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Actor Network : Motion Encoding Network</a:t>
            </a:r>
          </a:p>
        </p:txBody>
      </p:sp>
      <p:sp>
        <p:nvSpPr>
          <p:cNvPr id="441" name="Robot State:…"/>
          <p:cNvSpPr txBox="1"/>
          <p:nvPr>
            <p:ph type="body" sz="quarter" idx="1"/>
          </p:nvPr>
        </p:nvSpPr>
        <p:spPr>
          <a:xfrm>
            <a:off x="1229901" y="4529318"/>
            <a:ext cx="10716927" cy="3887643"/>
          </a:xfrm>
          <a:prstGeom prst="rect">
            <a:avLst/>
          </a:prstGeom>
        </p:spPr>
        <p:txBody>
          <a:bodyPr/>
          <a:lstStyle/>
          <a:p>
            <a:pPr marL="1143762" indent="-180594" defTabSz="652145">
              <a:spcBef>
                <a:spcPts val="1400"/>
              </a:spcBef>
              <a:buSzPct val="100000"/>
              <a:buChar char="•"/>
              <a:defRPr spc="-43" sz="4345"/>
            </a:pPr>
            <a:r>
              <a:t>Robot State:</a:t>
            </a:r>
          </a:p>
          <a:p>
            <a:pPr marL="2106930" indent="-180594" defTabSz="652145">
              <a:spcBef>
                <a:spcPts val="1400"/>
              </a:spcBef>
              <a:buSzPct val="100000"/>
              <a:buChar char="•"/>
              <a:defRPr spc="-43" sz="4345"/>
            </a:pPr>
            <a:r>
              <a:t>Current Joint Angles</a:t>
            </a:r>
          </a:p>
          <a:p>
            <a:pPr marL="2106930" indent="-180594" defTabSz="652145">
              <a:spcBef>
                <a:spcPts val="1400"/>
              </a:spcBef>
              <a:buSzPct val="100000"/>
              <a:buChar char="•"/>
              <a:defRPr spc="-43" sz="4345"/>
            </a:pPr>
            <a:r>
              <a:t>Current x, y, z position of the centre of mass of the quadruped in the inertial frame of reference</a:t>
            </a:r>
          </a:p>
        </p:txBody>
      </p:sp>
      <p:pic>
        <p:nvPicPr>
          <p:cNvPr id="442" name="actor_motion_en_net.png" descr="actor_motion_en_net.png"/>
          <p:cNvPicPr>
            <a:picLocks noChangeAspect="1"/>
          </p:cNvPicPr>
          <p:nvPr/>
        </p:nvPicPr>
        <p:blipFill>
          <a:blip r:embed="rId2">
            <a:extLst/>
          </a:blip>
          <a:stretch>
            <a:fillRect/>
          </a:stretch>
        </p:blipFill>
        <p:spPr>
          <a:xfrm>
            <a:off x="4554867" y="8600764"/>
            <a:ext cx="15274266" cy="4999788"/>
          </a:xfrm>
          <a:prstGeom prst="rect">
            <a:avLst/>
          </a:prstGeom>
          <a:ln w="12700">
            <a:miter lim="400000"/>
          </a:ln>
        </p:spPr>
      </p:pic>
      <p:sp>
        <p:nvSpPr>
          <p:cNvPr id="443" name="Motion State:…"/>
          <p:cNvSpPr txBox="1"/>
          <p:nvPr/>
        </p:nvSpPr>
        <p:spPr>
          <a:xfrm>
            <a:off x="12449047" y="4529318"/>
            <a:ext cx="10424504" cy="38876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418844" indent="-224027" defTabSz="808990">
              <a:lnSpc>
                <a:spcPct val="100000"/>
              </a:lnSpc>
              <a:spcBef>
                <a:spcPts val="1700"/>
              </a:spcBef>
              <a:buSzPct val="100000"/>
              <a:buChar char="•"/>
              <a:defRPr spc="-53" sz="5390"/>
            </a:pPr>
            <a:r>
              <a:t>Motion State:</a:t>
            </a:r>
          </a:p>
          <a:p>
            <a:pPr marL="2613660" indent="-224027" defTabSz="808990">
              <a:lnSpc>
                <a:spcPct val="100000"/>
              </a:lnSpc>
              <a:spcBef>
                <a:spcPts val="1700"/>
              </a:spcBef>
              <a:buSzPct val="100000"/>
              <a:buChar char="•"/>
              <a:defRPr spc="-53" sz="5390"/>
            </a:pPr>
            <a:r>
              <a:t>Desired Turning </a:t>
            </a:r>
          </a:p>
          <a:p>
            <a:pPr marL="2613660" indent="-224027" defTabSz="808990">
              <a:lnSpc>
                <a:spcPct val="100000"/>
              </a:lnSpc>
              <a:spcBef>
                <a:spcPts val="1700"/>
              </a:spcBef>
              <a:buSzPct val="100000"/>
              <a:buChar char="•"/>
              <a:defRPr spc="-53" sz="5390"/>
            </a:pPr>
            <a:r>
              <a:t>Desired Speed along x and y axes</a:t>
            </a:r>
          </a:p>
        </p:txBody>
      </p:sp>
      <p:sp>
        <p:nvSpPr>
          <p:cNvPr id="444" name="comprises of the following components:"/>
          <p:cNvSpPr txBox="1"/>
          <p:nvPr/>
        </p:nvSpPr>
        <p:spPr>
          <a:xfrm>
            <a:off x="1232842" y="3211030"/>
            <a:ext cx="13349447" cy="1134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defTabSz="825500">
              <a:lnSpc>
                <a:spcPct val="100000"/>
              </a:lnSpc>
              <a:spcBef>
                <a:spcPts val="1800"/>
              </a:spcBef>
              <a:buSzPct val="100000"/>
              <a:buChar char="•"/>
              <a:defRPr spc="-55" sz="5500"/>
            </a:pPr>
            <a14:m>
              <m:oMath>
                <m:sSub>
                  <m:e>
                    <m:r>
                      <a:rPr xmlns:a="http://schemas.openxmlformats.org/drawingml/2006/main" sz="6650" i="1">
                        <a:solidFill>
                          <a:srgbClr val="000000"/>
                        </a:solidFill>
                        <a:latin typeface="Cambria Math" panose="02040503050406030204" pitchFamily="18" charset="0"/>
                      </a:rPr>
                      <m:t>S</m:t>
                    </m:r>
                  </m:e>
                  <m:sub>
                    <m:r>
                      <a:rPr xmlns:a="http://schemas.openxmlformats.org/drawingml/2006/main" sz="6650" i="1">
                        <a:solidFill>
                          <a:srgbClr val="000000"/>
                        </a:solidFill>
                        <a:latin typeface="Cambria Math" panose="02040503050406030204" pitchFamily="18" charset="0"/>
                      </a:rPr>
                      <m:t>t</m:t>
                    </m:r>
                  </m:sub>
                </m:sSub>
              </m:oMath>
            </a14:m>
            <a:r>
              <a:t> comprises of the following components: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inforcement Learning"/>
          <p:cNvSpPr txBox="1"/>
          <p:nvPr>
            <p:ph type="title"/>
          </p:nvPr>
        </p:nvSpPr>
        <p:spPr>
          <a:prstGeom prst="rect">
            <a:avLst/>
          </a:prstGeom>
        </p:spPr>
        <p:txBody>
          <a:bodyPr/>
          <a:lstStyle/>
          <a:p>
            <a:pPr/>
            <a:r>
              <a:t>Reinforcement Learning</a:t>
            </a:r>
          </a:p>
        </p:txBody>
      </p:sp>
      <p:sp>
        <p:nvSpPr>
          <p:cNvPr id="447" name="Critic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a:t>
            </a:r>
          </a:p>
        </p:txBody>
      </p:sp>
      <p:sp>
        <p:nvSpPr>
          <p:cNvPr id="448" name="Critic is an RNN that iterates over the   and…"/>
          <p:cNvSpPr txBox="1"/>
          <p:nvPr/>
        </p:nvSpPr>
        <p:spPr>
          <a:xfrm>
            <a:off x="5106123" y="3844051"/>
            <a:ext cx="17638757" cy="2224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Critic is an RNN that iterates over the </a:t>
            </a:r>
            <a14:m>
              <m:oMath>
                <m:sSub>
                  <m:e>
                    <m:r>
                      <a:rPr xmlns:a="http://schemas.openxmlformats.org/drawingml/2006/main" sz="4150" i="1">
                        <a:solidFill>
                          <a:srgbClr val="000000"/>
                        </a:solidFill>
                        <a:latin typeface="Cambria Math" panose="02040503050406030204" pitchFamily="18" charset="0"/>
                      </a:rPr>
                      <m:t>H</m:t>
                    </m:r>
                  </m:e>
                  <m:sub>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t</m:t>
                    </m:r>
                    <m:r>
                      <a:rPr xmlns:a="http://schemas.openxmlformats.org/drawingml/2006/main" sz="4150" i="1">
                        <a:solidFill>
                          <a:srgbClr val="000000"/>
                        </a:solidFill>
                        <a:latin typeface="Cambria Math" panose="02040503050406030204" pitchFamily="18" charset="0"/>
                      </a:rPr>
                      <m:t>-</m:t>
                    </m:r>
                    <m:r>
                      <a:rPr xmlns:a="http://schemas.openxmlformats.org/drawingml/2006/main" sz="41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oMath>
            </a14:m>
          </a:p>
          <a:p>
            <a:pPr marL="228600" indent="-228600" defTabSz="825500">
              <a:lnSpc>
                <a:spcPct val="100000"/>
              </a:lnSpc>
              <a:spcBef>
                <a:spcPts val="1800"/>
              </a:spcBef>
              <a:buSzPct val="100000"/>
              <a:buChar char="•"/>
              <a:defRPr spc="-34" sz="3400"/>
            </a:pPr>
            <a:r>
              <a:t>The initial state of the RNN is generated by the intermediate state generator</a:t>
            </a:r>
          </a:p>
          <a:p>
            <a:pPr marL="228600" indent="-228600" defTabSz="825500">
              <a:lnSpc>
                <a:spcPct val="100000"/>
              </a:lnSpc>
              <a:spcBef>
                <a:spcPts val="1800"/>
              </a:spcBef>
              <a:buSzPct val="100000"/>
              <a:buChar char="•"/>
              <a:defRPr spc="-34" sz="3400"/>
            </a:pPr>
            <a:r>
              <a:t>The last output of the RNN is input to a dense layer to output the predicted Q scores</a:t>
            </a:r>
          </a:p>
        </p:txBody>
      </p:sp>
      <p:pic>
        <p:nvPicPr>
          <p:cNvPr id="449" name="critic_overall.png" descr="critic_overall.png"/>
          <p:cNvPicPr>
            <a:picLocks noChangeAspect="1"/>
          </p:cNvPicPr>
          <p:nvPr/>
        </p:nvPicPr>
        <p:blipFill>
          <a:blip r:embed="rId2">
            <a:extLst/>
          </a:blip>
          <a:stretch>
            <a:fillRect/>
          </a:stretch>
        </p:blipFill>
        <p:spPr>
          <a:xfrm>
            <a:off x="1145876" y="3753445"/>
            <a:ext cx="19572564" cy="9758480"/>
          </a:xfrm>
          <a:prstGeom prst="rect">
            <a:avLst/>
          </a:prstGeom>
          <a:ln w="12700">
            <a:miter lim="400000"/>
          </a:ln>
        </p:spPr>
      </p:pic>
      <p:sp>
        <p:nvSpPr>
          <p:cNvPr id="450" name="The Intermediate State Generator combines  ,   and   into a single state vector…"/>
          <p:cNvSpPr txBox="1"/>
          <p:nvPr/>
        </p:nvSpPr>
        <p:spPr>
          <a:xfrm>
            <a:off x="13747303" y="10239853"/>
            <a:ext cx="8892119" cy="1995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The Intermediate State Generator combines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into a single state vector</a:t>
            </a:r>
          </a:p>
          <a:p>
            <a:pPr marL="228600" indent="-228600" defTabSz="825500">
              <a:lnSpc>
                <a:spcPct val="100000"/>
              </a:lnSpc>
              <a:spcBef>
                <a:spcPts val="1800"/>
              </a:spcBef>
              <a:buSzPct val="100000"/>
              <a:buChar char="•"/>
              <a:defRPr spc="-34" sz="3400"/>
            </a:pPr>
            <a:r>
              <a:t>The RNN cell to be used is LSTM</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Reinforcement Learning"/>
          <p:cNvSpPr txBox="1"/>
          <p:nvPr>
            <p:ph type="title"/>
          </p:nvPr>
        </p:nvSpPr>
        <p:spPr>
          <a:prstGeom prst="rect">
            <a:avLst/>
          </a:prstGeom>
        </p:spPr>
        <p:txBody>
          <a:bodyPr/>
          <a:lstStyle/>
          <a:p>
            <a:pPr/>
            <a:r>
              <a:t>Reinforcement Learning</a:t>
            </a:r>
          </a:p>
        </p:txBody>
      </p:sp>
      <p:sp>
        <p:nvSpPr>
          <p:cNvPr id="453" name="Critic Network : RN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RNN</a:t>
            </a:r>
          </a:p>
        </p:txBody>
      </p:sp>
      <p:pic>
        <p:nvPicPr>
          <p:cNvPr id="454" name="critic_lstm.png" descr="critic_lstm.png"/>
          <p:cNvPicPr>
            <a:picLocks noChangeAspect="1"/>
          </p:cNvPicPr>
          <p:nvPr/>
        </p:nvPicPr>
        <p:blipFill>
          <a:blip r:embed="rId2">
            <a:extLst/>
          </a:blip>
          <a:stretch>
            <a:fillRect/>
          </a:stretch>
        </p:blipFill>
        <p:spPr>
          <a:xfrm>
            <a:off x="409716" y="4095890"/>
            <a:ext cx="23564568" cy="5963590"/>
          </a:xfrm>
          <a:prstGeom prst="rect">
            <a:avLst/>
          </a:prstGeom>
          <a:ln w="12700">
            <a:miter lim="400000"/>
          </a:ln>
        </p:spPr>
      </p:pic>
      <p:sp>
        <p:nvSpPr>
          <p:cNvPr id="455" name="The Q Score predicted by the RNN takes into account the actions over the time window of   actions around a timestep   given  ,   and"/>
          <p:cNvSpPr txBox="1"/>
          <p:nvPr>
            <p:ph type="body" sz="quarter" idx="1"/>
          </p:nvPr>
        </p:nvSpPr>
        <p:spPr>
          <a:xfrm>
            <a:off x="3610145" y="10847629"/>
            <a:ext cx="17163710" cy="1698547"/>
          </a:xfrm>
          <a:prstGeom prst="rect">
            <a:avLst/>
          </a:prstGeom>
        </p:spPr>
        <p:txBody>
          <a:bodyPr/>
          <a:lstStyle/>
          <a:p>
            <a:pPr>
              <a:defRPr spc="-39" sz="4000"/>
            </a:pPr>
            <a:r>
              <a:t>The Q Score predicted by the RNN takes into account the actions over the time window of </a:t>
            </a:r>
            <a14:m>
              <m:oMath>
                <m:r>
                  <a:rPr xmlns:a="http://schemas.openxmlformats.org/drawingml/2006/main" sz="5050" i="1">
                    <a:solidFill>
                      <a:srgbClr val="000000"/>
                    </a:solidFill>
                    <a:latin typeface="Cambria Math" panose="02040503050406030204" pitchFamily="18" charset="0"/>
                  </a:rPr>
                  <m:t>2</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oMath>
            </a14:m>
            <a:r>
              <a:t> actions around a timestep </a:t>
            </a:r>
            <a14:m>
              <m:oMath>
                <m:r>
                  <a:rPr xmlns:a="http://schemas.openxmlformats.org/drawingml/2006/main" sz="5150" i="1">
                    <a:solidFill>
                      <a:srgbClr val="000000"/>
                    </a:solidFill>
                    <a:latin typeface="Cambria Math" panose="02040503050406030204" pitchFamily="18" charset="0"/>
                  </a:rPr>
                  <m:t>t</m:t>
                </m:r>
              </m:oMath>
            </a14:m>
            <a:r>
              <a:t> given </a:t>
            </a:r>
            <a14:m>
              <m:oMath>
                <m:sSub>
                  <m:e>
                    <m:r>
                      <a:rPr xmlns:a="http://schemas.openxmlformats.org/drawingml/2006/main" sz="4850" i="1">
                        <a:solidFill>
                          <a:srgbClr val="000000"/>
                        </a:solidFill>
                        <a:latin typeface="Cambria Math" panose="02040503050406030204" pitchFamily="18" charset="0"/>
                      </a:rPr>
                      <m:t>S</m:t>
                    </m:r>
                  </m:e>
                  <m:sub>
                    <m:r>
                      <a:rPr xmlns:a="http://schemas.openxmlformats.org/drawingml/2006/main" sz="4850" i="1">
                        <a:solidFill>
                          <a:srgbClr val="000000"/>
                        </a:solidFill>
                        <a:latin typeface="Cambria Math" panose="02040503050406030204" pitchFamily="18" charset="0"/>
                      </a:rPr>
                      <m:t>t</m:t>
                    </m:r>
                  </m:sub>
                </m:sSub>
              </m:oMath>
            </a14:m>
            <a:r>
              <a:t>, </a:t>
            </a:r>
            <a14:m>
              <m:oMath>
                <m:sSub>
                  <m:e>
                    <m:r>
                      <a:rPr xmlns:a="http://schemas.openxmlformats.org/drawingml/2006/main" sz="5100" i="1">
                        <a:solidFill>
                          <a:srgbClr val="000000"/>
                        </a:solidFill>
                        <a:latin typeface="Cambria Math" panose="02040503050406030204" pitchFamily="18" charset="0"/>
                      </a:rPr>
                      <m:t>O</m:t>
                    </m:r>
                  </m:e>
                  <m:sub>
                    <m:r>
                      <a:rPr xmlns:a="http://schemas.openxmlformats.org/drawingml/2006/main" sz="5100" i="1">
                        <a:solidFill>
                          <a:srgbClr val="000000"/>
                        </a:solidFill>
                        <a:latin typeface="Cambria Math" panose="02040503050406030204" pitchFamily="18" charset="0"/>
                      </a:rPr>
                      <m:t>t</m:t>
                    </m:r>
                  </m:sub>
                </m:sSub>
              </m:oMath>
            </a14:m>
            <a:r>
              <a:t> and </a:t>
            </a:r>
            <a14:m>
              <m:oMath>
                <m:sSub>
                  <m:e>
                    <m:r>
                      <a:rPr xmlns:a="http://schemas.openxmlformats.org/drawingml/2006/main" sz="5200" i="1">
                        <a:solidFill>
                          <a:srgbClr val="000000"/>
                        </a:solidFill>
                        <a:latin typeface="Cambria Math" panose="02040503050406030204" pitchFamily="18" charset="0"/>
                      </a:rPr>
                      <m:t>O</m:t>
                    </m:r>
                  </m:e>
                  <m:sub>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oMath>
            </a14: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Reinforcement Learning"/>
          <p:cNvSpPr txBox="1"/>
          <p:nvPr>
            <p:ph type="title"/>
          </p:nvPr>
        </p:nvSpPr>
        <p:spPr>
          <a:prstGeom prst="rect">
            <a:avLst/>
          </a:prstGeom>
        </p:spPr>
        <p:txBody>
          <a:bodyPr/>
          <a:lstStyle/>
          <a:p>
            <a:pPr/>
            <a:r>
              <a:t>Reinforcement Learning</a:t>
            </a:r>
          </a:p>
        </p:txBody>
      </p:sp>
      <p:sp>
        <p:nvSpPr>
          <p:cNvPr id="458" name="Critic Network : Intermediate State Generat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Critic Network : Intermediate State Generator</a:t>
            </a:r>
          </a:p>
        </p:txBody>
      </p:sp>
      <p:pic>
        <p:nvPicPr>
          <p:cNvPr id="459" name="critic_state_gen.png" descr="critic_state_gen.png"/>
          <p:cNvPicPr>
            <a:picLocks noChangeAspect="1"/>
          </p:cNvPicPr>
          <p:nvPr/>
        </p:nvPicPr>
        <p:blipFill>
          <a:blip r:embed="rId2">
            <a:extLst/>
          </a:blip>
          <a:stretch>
            <a:fillRect/>
          </a:stretch>
        </p:blipFill>
        <p:spPr>
          <a:xfrm>
            <a:off x="1832716" y="3477313"/>
            <a:ext cx="20718568" cy="9788605"/>
          </a:xfrm>
          <a:prstGeom prst="rect">
            <a:avLst/>
          </a:prstGeom>
          <a:ln w="12700">
            <a:miter lim="400000"/>
          </a:ln>
        </p:spPr>
      </p:pic>
      <p:sp>
        <p:nvSpPr>
          <p:cNvPr id="460" name="and   are complex numbers…"/>
          <p:cNvSpPr txBox="1"/>
          <p:nvPr/>
        </p:nvSpPr>
        <p:spPr>
          <a:xfrm>
            <a:off x="14191925" y="3590780"/>
            <a:ext cx="8394753" cy="26571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complex numbers</a:t>
            </a:r>
          </a:p>
          <a:p>
            <a:pPr marL="228600" indent="-228600" defTabSz="825500">
              <a:lnSpc>
                <a:spcPct val="100000"/>
              </a:lnSpc>
              <a:spcBef>
                <a:spcPts val="1800"/>
              </a:spcBef>
              <a:buSzPct val="100000"/>
              <a:buChar char="•"/>
              <a:defRPr spc="-34" sz="3400"/>
            </a:pPr>
            <a:r>
              <a:t>Real and Imaginary parts of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are concatenated and passed to a dense layer</a:t>
            </a:r>
          </a:p>
        </p:txBody>
      </p:sp>
      <p:sp>
        <p:nvSpPr>
          <p:cNvPr id="461" name="Intermediate Critic State is a combination of  ,   and   and is a vector of the same size as an RNN layer"/>
          <p:cNvSpPr txBox="1"/>
          <p:nvPr/>
        </p:nvSpPr>
        <p:spPr>
          <a:xfrm>
            <a:off x="14191925" y="9919526"/>
            <a:ext cx="8394753" cy="1767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defTabSz="825500">
              <a:lnSpc>
                <a:spcPct val="100000"/>
              </a:lnSpc>
              <a:spcBef>
                <a:spcPts val="1800"/>
              </a:spcBef>
              <a:buSzPct val="100000"/>
              <a:buChar char="•"/>
              <a:defRPr spc="-34" sz="3400"/>
            </a:pPr>
            <a:r>
              <a:t>Intermediate Critic State is a combination of </a:t>
            </a:r>
            <a14:m>
              <m:oMath>
                <m:sSub>
                  <m:e>
                    <m:r>
                      <a:rPr xmlns:a="http://schemas.openxmlformats.org/drawingml/2006/main" sz="4100" i="1">
                        <a:solidFill>
                          <a:srgbClr val="000000"/>
                        </a:solidFill>
                        <a:latin typeface="Cambria Math" panose="02040503050406030204" pitchFamily="18" charset="0"/>
                      </a:rPr>
                      <m:t>S</m:t>
                    </m:r>
                  </m:e>
                  <m:sub>
                    <m:r>
                      <a:rPr xmlns:a="http://schemas.openxmlformats.org/drawingml/2006/main" sz="4100" i="1">
                        <a:solidFill>
                          <a:srgbClr val="000000"/>
                        </a:solidFill>
                        <a:latin typeface="Cambria Math" panose="02040503050406030204" pitchFamily="18" charset="0"/>
                      </a:rPr>
                      <m:t>t</m:t>
                    </m:r>
                  </m:sub>
                </m:sSub>
              </m:oMath>
            </a14:m>
            <a:r>
              <a:t>, </a:t>
            </a:r>
            <a14:m>
              <m:oMath>
                <m:sSub>
                  <m:e>
                    <m:r>
                      <a:rPr xmlns:a="http://schemas.openxmlformats.org/drawingml/2006/main" sz="4300" i="1">
                        <a:solidFill>
                          <a:srgbClr val="000000"/>
                        </a:solidFill>
                        <a:latin typeface="Cambria Math" panose="02040503050406030204" pitchFamily="18" charset="0"/>
                      </a:rPr>
                      <m:t>O</m:t>
                    </m:r>
                  </m:e>
                  <m:sub>
                    <m:r>
                      <a:rPr xmlns:a="http://schemas.openxmlformats.org/drawingml/2006/main" sz="4300" i="1">
                        <a:solidFill>
                          <a:srgbClr val="000000"/>
                        </a:solidFill>
                        <a:latin typeface="Cambria Math" panose="02040503050406030204" pitchFamily="18" charset="0"/>
                      </a:rPr>
                      <m:t>t</m:t>
                    </m:r>
                  </m:sub>
                </m:sSub>
              </m:oMath>
            </a14:m>
            <a:r>
              <a:t> and </a:t>
            </a:r>
            <a14:m>
              <m:oMath>
                <m:sSub>
                  <m:e>
                    <m:r>
                      <a:rPr xmlns:a="http://schemas.openxmlformats.org/drawingml/2006/main" sz="4450" i="1">
                        <a:solidFill>
                          <a:srgbClr val="000000"/>
                        </a:solidFill>
                        <a:latin typeface="Cambria Math" panose="02040503050406030204" pitchFamily="18" charset="0"/>
                      </a:rPr>
                      <m:t>O</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1</m:t>
                    </m:r>
                  </m:sub>
                </m:sSub>
              </m:oMath>
            </a14:m>
            <a:r>
              <a:t> and is a vector of the same size as an RNN layer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einforcement Learning"/>
          <p:cNvSpPr txBox="1"/>
          <p:nvPr>
            <p:ph type="title"/>
          </p:nvPr>
        </p:nvSpPr>
        <p:spPr>
          <a:prstGeom prst="rect">
            <a:avLst/>
          </a:prstGeom>
        </p:spPr>
        <p:txBody>
          <a:bodyPr/>
          <a:lstStyle/>
          <a:p>
            <a:pPr/>
            <a:r>
              <a:t>Reinforcement Learning</a:t>
            </a:r>
          </a:p>
        </p:txBody>
      </p:sp>
      <p:sp>
        <p:nvSpPr>
          <p:cNvPr id="464" name="Environ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Environment</a:t>
            </a:r>
          </a:p>
        </p:txBody>
      </p:sp>
      <p:sp>
        <p:nvSpPr>
          <p:cNvPr id="465" name="History consists of the action from the previous   timesteps…"/>
          <p:cNvSpPr txBox="1"/>
          <p:nvPr>
            <p:ph type="body" sz="half" idx="1"/>
          </p:nvPr>
        </p:nvSpPr>
        <p:spPr>
          <a:xfrm>
            <a:off x="1206500" y="3544184"/>
            <a:ext cx="13122440" cy="8960332"/>
          </a:xfrm>
          <a:prstGeom prst="rect">
            <a:avLst/>
          </a:prstGeom>
        </p:spPr>
        <p:txBody>
          <a:bodyPr/>
          <a:lstStyle/>
          <a:p>
            <a:pPr marL="171450" indent="-171450" defTabSz="619125">
              <a:spcBef>
                <a:spcPts val="1300"/>
              </a:spcBef>
              <a:buSzPct val="100000"/>
              <a:buChar char="•"/>
              <a:defRPr spc="-41" sz="4125"/>
            </a:pPr>
            <a:r>
              <a:t>History consists of the action from the previous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timesteps</a:t>
            </a:r>
          </a:p>
          <a:p>
            <a:pPr lvl="1" marL="171450" indent="-171450" defTabSz="619125">
              <a:spcBef>
                <a:spcPts val="1300"/>
              </a:spcBef>
              <a:buSzPct val="100000"/>
              <a:buChar char="•"/>
              <a:defRPr spc="-41" sz="4125"/>
            </a:pPr>
            <a:r>
              <a:t>History is initialised with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r>
              <a:t> repetitions of the initial joint positions</a:t>
            </a:r>
          </a:p>
          <a:p>
            <a:pPr lvl="1" marL="171450" indent="-171450" defTabSz="619125">
              <a:spcBef>
                <a:spcPts val="1300"/>
              </a:spcBef>
              <a:buSzPct val="100000"/>
              <a:buChar char="•"/>
              <a:defRPr spc="-41" sz="4125"/>
            </a:pPr>
            <a:r>
              <a:t>The Environment produces the Robot State and Motion State given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p>
          <a:p>
            <a:pPr lvl="1" marL="171450" indent="-171450" defTabSz="619125">
              <a:spcBef>
                <a:spcPts val="1300"/>
              </a:spcBef>
              <a:buSzPct val="100000"/>
              <a:buChar char="•"/>
              <a:defRPr spc="-41" sz="4125"/>
            </a:pPr>
            <a:r>
              <a:t>Reward </a:t>
            </a:r>
            <a14:m>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t</m:t>
                    </m:r>
                  </m:sub>
                </m:sSub>
              </m:oMath>
            </a14:m>
            <a:r>
              <a:t> is produced by the environment given History </a:t>
            </a: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and Actions </a:t>
            </a:r>
            <a14:m>
              <m:oMath>
                <m:sSub>
                  <m:e>
                    <m:r>
                      <a:rPr xmlns:a="http://schemas.openxmlformats.org/drawingml/2006/main" sz="5000" i="1">
                        <a:solidFill>
                          <a:srgbClr val="000000"/>
                        </a:solidFill>
                        <a:latin typeface="Cambria Math" panose="02040503050406030204" pitchFamily="18" charset="0"/>
                      </a:rPr>
                      <m:t>A</m:t>
                    </m:r>
                  </m:e>
                  <m:sub>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sub>
                </m:sSub>
              </m:oMath>
            </a14:m>
          </a:p>
          <a:p>
            <a:pPr lvl="1" marL="171450" indent="-171450" defTabSz="619125">
              <a:spcBef>
                <a:spcPts val="1300"/>
              </a:spcBef>
              <a:buSzPct val="100000"/>
              <a:buChar char="•"/>
              <a:defRPr spc="-41" sz="4125"/>
            </a:pPr>
            <a:r>
              <a:t>The Oscillator State produced is passed on unchanged</a:t>
            </a:r>
          </a:p>
          <a:p>
            <a:pPr lvl="1" marL="171450" indent="-171450" defTabSz="619125">
              <a:spcBef>
                <a:spcPts val="1300"/>
              </a:spcBef>
              <a:buSzPct val="100000"/>
              <a:buChar char="•"/>
              <a:defRPr spc="-41" sz="4125"/>
            </a:pPr>
            <a14:m>
              <m:oMath>
                <m:sSub>
                  <m:e>
                    <m:r>
                      <a:rPr xmlns:a="http://schemas.openxmlformats.org/drawingml/2006/main" sz="5050" i="1">
                        <a:solidFill>
                          <a:srgbClr val="000000"/>
                        </a:solidFill>
                        <a:latin typeface="Cambria Math" panose="02040503050406030204" pitchFamily="18" charset="0"/>
                      </a:rPr>
                      <m:t>H</m:t>
                    </m:r>
                  </m:e>
                  <m:sub>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sub>
                </m:sSub>
              </m:oMath>
            </a14:m>
            <a:r>
              <a:t> is sliced and stacked with </a:t>
            </a:r>
            <a14:m>
              <m:oMath>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t</m:t>
                    </m:r>
                  </m:sub>
                </m:sSub>
              </m:oMath>
            </a14:m>
            <a:r>
              <a:t> to get </a:t>
            </a:r>
            <a14:m>
              <m:oMath>
                <m:sSub>
                  <m:e>
                    <m:r>
                      <a:rPr xmlns:a="http://schemas.openxmlformats.org/drawingml/2006/main" sz="4900" i="1">
                        <a:solidFill>
                          <a:srgbClr val="000000"/>
                        </a:solidFill>
                        <a:latin typeface="Cambria Math" panose="02040503050406030204" pitchFamily="18" charset="0"/>
                      </a:rPr>
                      <m:t>H</m:t>
                    </m:r>
                  </m:e>
                  <m:sub>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sub>
                </m:sSub>
              </m:oMath>
            </a14:m>
            <a:r>
              <a:t> which is the history for the timestep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oMath>
            </a14:m>
            <a:endParaRPr sz="5500"/>
          </a:p>
        </p:txBody>
      </p:sp>
      <p:pic>
        <p:nvPicPr>
          <p:cNvPr id="466" name="environment.png" descr="environment.png"/>
          <p:cNvPicPr>
            <a:picLocks noChangeAspect="1"/>
          </p:cNvPicPr>
          <p:nvPr/>
        </p:nvPicPr>
        <p:blipFill>
          <a:blip r:embed="rId2">
            <a:extLst/>
          </a:blip>
          <a:stretch>
            <a:fillRect/>
          </a:stretch>
        </p:blipFill>
        <p:spPr>
          <a:xfrm>
            <a:off x="15678723" y="1423603"/>
            <a:ext cx="7377209" cy="116910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References"/>
          <p:cNvSpPr txBox="1"/>
          <p:nvPr>
            <p:ph type="title"/>
          </p:nvPr>
        </p:nvSpPr>
        <p:spPr>
          <a:prstGeom prst="rect">
            <a:avLst/>
          </a:prstGeom>
        </p:spPr>
        <p:txBody>
          <a:bodyPr/>
          <a:lstStyle/>
          <a:p>
            <a:pPr/>
            <a:r>
              <a:t>References</a:t>
            </a:r>
          </a:p>
        </p:txBody>
      </p:sp>
      <p:sp>
        <p:nvSpPr>
          <p:cNvPr id="469"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631189" indent="-631189" defTabSz="1731220">
              <a:lnSpc>
                <a:spcPct val="90000"/>
              </a:lnSpc>
              <a:spcBef>
                <a:spcPts val="3100"/>
              </a:spcBef>
              <a:buSzPct val="100000"/>
              <a:buAutoNum type="arabicPeriod" startAt="1"/>
              <a:defRPr spc="0" sz="3407"/>
            </a:pPr>
            <a:r>
              <a:t>Masuri, Ariel; Medina, Oded; Hacohen, Shlomi; Shvalb, Nir (2020) ‘Gait and Trajectory Optimization by Self-Learning for Quadrupedal Robots with an Active Back Joint’</a:t>
            </a:r>
          </a:p>
          <a:p>
            <a:pPr marL="631189" indent="-631189" defTabSz="1731220">
              <a:lnSpc>
                <a:spcPct val="90000"/>
              </a:lnSpc>
              <a:spcBef>
                <a:spcPts val="3100"/>
              </a:spcBef>
              <a:buSzPct val="100000"/>
              <a:buAutoNum type="arabicPeriod" startAt="1"/>
              <a:defRPr spc="0" sz="3407"/>
            </a:pPr>
            <a:r>
              <a:t> Jia, Yan; Lua, Xiao; Han, Baoling; Liang, Guanhao; Zhao, Jiaheng; Zhao, Yuting (2018) ‘Stability Criterion for Dynamic Gaits of Quadruped Robot’</a:t>
            </a:r>
          </a:p>
          <a:p>
            <a:pPr marL="631189" indent="-631189" defTabSz="1731220">
              <a:lnSpc>
                <a:spcPct val="90000"/>
              </a:lnSpc>
              <a:spcBef>
                <a:spcPts val="3100"/>
              </a:spcBef>
              <a:buSzPct val="100000"/>
              <a:buAutoNum type="arabicPeriod" startAt="1"/>
              <a:defRPr spc="0" sz="3407"/>
            </a:pPr>
            <a:r>
              <a:t>Kramer, Oliver; Gong, Daoxiong; Yan, Jie; Zuo, Guoyu (2010) ‘A Review of Gait Optimization Based on Evolutionary Computation’</a:t>
            </a:r>
          </a:p>
          <a:p>
            <a:pPr marL="631189" indent="-631189" defTabSz="1731220">
              <a:lnSpc>
                <a:spcPct val="90000"/>
              </a:lnSpc>
              <a:spcBef>
                <a:spcPts val="3100"/>
              </a:spcBef>
              <a:buSzPct val="100000"/>
              <a:buAutoNum type="arabicPeriod" startAt="1"/>
              <a:defRPr spc="0" sz="3407"/>
            </a:pPr>
            <a:r>
              <a:t>Timothy P. Lillicrap</a:t>
            </a:r>
            <a:r>
              <a:rPr baseline="75455" sz="662"/>
              <a:t>∗</a:t>
            </a:r>
            <a:r>
              <a:t>, Jonathan J. Hunt</a:t>
            </a:r>
            <a:r>
              <a:rPr baseline="75455" sz="662"/>
              <a:t>∗</a:t>
            </a:r>
            <a:r>
              <a:t>, Alexander Pritzel, Nicolas Heess, Tom Erez, Yuval Tassa, David Silver &amp; Daan Wierstra (2016) ‘Continuous Control with Deep Reinforcement Learning’</a:t>
            </a:r>
          </a:p>
          <a:p>
            <a:pPr marL="631189" indent="-631189" defTabSz="1731220">
              <a:lnSpc>
                <a:spcPct val="90000"/>
              </a:lnSpc>
              <a:spcBef>
                <a:spcPts val="3100"/>
              </a:spcBef>
              <a:buSzPct val="100000"/>
              <a:buAutoNum type="arabicPeriod" startAt="1"/>
              <a:defRPr spc="0" sz="3407"/>
            </a:pPr>
            <a:r>
              <a:t>Bose, Sourabh &amp; Huber, Manfred. (2017). ‘Training Neural Networks with Policy Gradient’</a:t>
            </a:r>
          </a:p>
          <a:p>
            <a:pPr marL="631189" indent="-631189" defTabSz="1731220">
              <a:lnSpc>
                <a:spcPct val="90000"/>
              </a:lnSpc>
              <a:spcBef>
                <a:spcPts val="3100"/>
              </a:spcBef>
              <a:buSzPct val="100000"/>
              <a:buAutoNum type="arabicPeriod" startAt="1"/>
              <a:defRPr spc="0" sz="3407"/>
            </a:pPr>
            <a:r>
              <a:t>S. Auddy, S. Magg &amp; S. Wermter (2019) "Hierarchical Control for Bipedal Locomotion using Central Pattern Generators and Neural Networks”</a:t>
            </a:r>
          </a:p>
          <a:p>
            <a:pPr marL="631189" indent="-631189" defTabSz="1731220">
              <a:lnSpc>
                <a:spcPct val="90000"/>
              </a:lnSpc>
              <a:spcBef>
                <a:spcPts val="3100"/>
              </a:spcBef>
              <a:buSzPct val="100000"/>
              <a:buAutoNum type="arabicPeriod" startAt="1"/>
              <a:defRPr spc="0" sz="3407"/>
            </a:pPr>
            <a:r>
              <a:t>Doo Re Song, Chuanyu Yang, Christopher McGreavy, Zhibin Li (2018) “Recurrent Deep Deteministic Policy Gradient Method for Bipedal Locomotion on Rough Terrain Challenge” </a:t>
            </a:r>
          </a:p>
          <a:p>
            <a:pPr marL="631189" indent="-631189" defTabSz="1731220">
              <a:lnSpc>
                <a:spcPct val="90000"/>
              </a:lnSpc>
              <a:spcBef>
                <a:spcPts val="3100"/>
              </a:spcBef>
              <a:buSzPct val="100000"/>
              <a:buAutoNum type="arabicPeriod" startAt="1"/>
              <a:defRPr spc="0" sz="3407">
                <a:solidFill>
                  <a:srgbClr val="0000FF"/>
                </a:solidFill>
              </a:defRPr>
            </a:pPr>
            <a:r>
              <a:rPr u="sng">
                <a:hlinkClick r:id="rId2" invalidUrl="" action="" tgtFrame="" tooltip="" history="1" highlightClick="0" endSnd="0"/>
              </a:rPr>
              <a:t>Deep Reinforcement Learning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References"/>
          <p:cNvSpPr txBox="1"/>
          <p:nvPr>
            <p:ph type="title"/>
          </p:nvPr>
        </p:nvSpPr>
        <p:spPr>
          <a:prstGeom prst="rect">
            <a:avLst/>
          </a:prstGeom>
        </p:spPr>
        <p:txBody>
          <a:bodyPr/>
          <a:lstStyle/>
          <a:p>
            <a:pPr/>
            <a:r>
              <a:t>References</a:t>
            </a:r>
          </a:p>
        </p:txBody>
      </p:sp>
      <p:sp>
        <p:nvSpPr>
          <p:cNvPr id="472" name="Shouwen Fan, Min Sun (2007) “Gait Parameters Optimization and Real-Time Trajectory Planning for Humanoid Robots”"/>
          <p:cNvSpPr txBox="1"/>
          <p:nvPr>
            <p:ph type="body" idx="1"/>
          </p:nvPr>
        </p:nvSpPr>
        <p:spPr>
          <a:xfrm>
            <a:off x="1206500" y="3011717"/>
            <a:ext cx="21971000" cy="9492799"/>
          </a:xfrm>
          <a:prstGeom prst="rect">
            <a:avLst/>
          </a:prstGeom>
        </p:spPr>
        <p:txBody>
          <a:bodyPr/>
          <a:lstStyle>
            <a:lvl1pPr marL="228600" indent="-228600" defTabSz="2438338">
              <a:lnSpc>
                <a:spcPct val="90000"/>
              </a:lnSpc>
              <a:spcBef>
                <a:spcPts val="4500"/>
              </a:spcBef>
              <a:buSzPct val="100000"/>
              <a:buAutoNum type="arabicPeriod" startAt="9"/>
              <a:defRPr spc="0" sz="4800"/>
            </a:lvl1pPr>
          </a:lstStyle>
          <a:p>
            <a:pPr/>
            <a:r>
              <a:t>Shouwen Fan, Min Sun (2007) “Gait Parameters Optimization and Real-Time Trajectory Planning for Humanoid Robots”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upervised Learning of Gait Pattern"/>
          <p:cNvSpPr txBox="1"/>
          <p:nvPr>
            <p:ph type="title"/>
          </p:nvPr>
        </p:nvSpPr>
        <p:spPr>
          <a:prstGeom prst="rect">
            <a:avLst/>
          </a:prstGeom>
        </p:spPr>
        <p:txBody>
          <a:bodyPr/>
          <a:lstStyle/>
          <a:p>
            <a:pPr/>
            <a:r>
              <a:t>Supervised Learning of Gait Pattern</a:t>
            </a:r>
          </a:p>
        </p:txBody>
      </p:sp>
      <p:sp>
        <p:nvSpPr>
          <p:cNvPr id="170" name="A proportional relationship between fundamental frequency of gait signal and speed of quadruped was established…"/>
          <p:cNvSpPr txBox="1"/>
          <p:nvPr>
            <p:ph type="body" sz="quarter" idx="1"/>
          </p:nvPr>
        </p:nvSpPr>
        <p:spPr>
          <a:xfrm>
            <a:off x="1206499" y="2719451"/>
            <a:ext cx="12042162" cy="4515632"/>
          </a:xfrm>
          <a:prstGeom prst="rect">
            <a:avLst/>
          </a:prstGeom>
        </p:spPr>
        <p:txBody>
          <a:bodyPr/>
          <a:lstStyle/>
          <a:p>
            <a:pPr marL="192023" indent="-192023" defTabSz="693419">
              <a:spcBef>
                <a:spcPts val="1500"/>
              </a:spcBef>
              <a:buSzPct val="100000"/>
              <a:buChar char="•"/>
              <a:defRPr spc="-46" sz="4619"/>
            </a:pPr>
            <a:r>
              <a:t>A proportional relationship between fundamental frequency of gait signal and speed of quadruped was established</a:t>
            </a:r>
          </a:p>
          <a:p>
            <a:pPr marL="192023" indent="-192023" defTabSz="693419">
              <a:spcBef>
                <a:spcPts val="1500"/>
              </a:spcBef>
              <a:buSzPct val="100000"/>
              <a:buChar char="•"/>
              <a:defRPr spc="-46" sz="4619"/>
            </a:pPr>
            <a:r>
              <a:t>Using the fundamental frequency as input, it was demonstrated that the proposed network is capable of generating gait patterns</a:t>
            </a:r>
          </a:p>
        </p:txBody>
      </p:sp>
      <p:pic>
        <p:nvPicPr>
          <p:cNvPr id="171" name="speedVsFundamentalFreq_varying_Tst_const_Tsw.png" descr="speedVsFundamentalFreq_varying_Tst_const_Tsw.png"/>
          <p:cNvPicPr>
            <a:picLocks noChangeAspect="1"/>
          </p:cNvPicPr>
          <p:nvPr/>
        </p:nvPicPr>
        <p:blipFill>
          <a:blip r:embed="rId2">
            <a:extLst/>
          </a:blip>
          <a:srcRect l="3874" t="10582" r="5556" b="68526"/>
          <a:stretch>
            <a:fillRect/>
          </a:stretch>
        </p:blipFill>
        <p:spPr>
          <a:xfrm>
            <a:off x="530513" y="7257214"/>
            <a:ext cx="13393962" cy="6179111"/>
          </a:xfrm>
          <a:prstGeom prst="rect">
            <a:avLst/>
          </a:prstGeom>
          <a:ln w="12700">
            <a:miter lim="400000"/>
          </a:ln>
        </p:spPr>
      </p:pic>
      <p:pic>
        <p:nvPicPr>
          <p:cNvPr id="172" name="magnitude_spectrum_Tst_150_Tsw_50_theta_15.png" descr="magnitude_spectrum_Tst_150_Tsw_50_theta_15.png"/>
          <p:cNvPicPr>
            <a:picLocks noChangeAspect="1"/>
          </p:cNvPicPr>
          <p:nvPr/>
        </p:nvPicPr>
        <p:blipFill>
          <a:blip r:embed="rId3">
            <a:extLst/>
          </a:blip>
          <a:srcRect l="0" t="10451" r="6898" b="5749"/>
          <a:stretch>
            <a:fillRect/>
          </a:stretch>
        </p:blipFill>
        <p:spPr>
          <a:xfrm>
            <a:off x="13993326" y="2471968"/>
            <a:ext cx="6080616" cy="10946077"/>
          </a:xfrm>
          <a:prstGeom prst="rect">
            <a:avLst/>
          </a:prstGeom>
          <a:ln w="12700">
            <a:miter lim="400000"/>
          </a:ln>
        </p:spPr>
      </p:pic>
      <p:sp>
        <p:nvSpPr>
          <p:cNvPr id="173" name="Frequency spectrum of hip joint signal"/>
          <p:cNvSpPr txBox="1"/>
          <p:nvPr/>
        </p:nvSpPr>
        <p:spPr>
          <a:xfrm>
            <a:off x="20282341" y="9303081"/>
            <a:ext cx="3405876" cy="20872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92479">
              <a:lnSpc>
                <a:spcPct val="100000"/>
              </a:lnSpc>
              <a:spcBef>
                <a:spcPts val="1700"/>
              </a:spcBef>
              <a:defRPr spc="-38" sz="3839"/>
            </a:lvl1pPr>
          </a:lstStyle>
          <a:p>
            <a:pPr/>
            <a:r>
              <a:t>Frequency spectrum of hip joint signal</a:t>
            </a:r>
          </a:p>
        </p:txBody>
      </p:sp>
      <p:sp>
        <p:nvSpPr>
          <p:cNvPr id="174" name="Hip Joint Signal"/>
          <p:cNvSpPr txBox="1"/>
          <p:nvPr/>
        </p:nvSpPr>
        <p:spPr>
          <a:xfrm>
            <a:off x="20704941" y="4326209"/>
            <a:ext cx="2560677" cy="130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39" sz="3900"/>
            </a:lvl1pPr>
          </a:lstStyle>
          <a:p>
            <a:pPr/>
            <a:r>
              <a:t>Hip Joint Signal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upervised Learning of Gait Pattern"/>
          <p:cNvSpPr txBox="1"/>
          <p:nvPr>
            <p:ph type="title"/>
          </p:nvPr>
        </p:nvSpPr>
        <p:spPr>
          <a:prstGeom prst="rect">
            <a:avLst/>
          </a:prstGeom>
        </p:spPr>
        <p:txBody>
          <a:bodyPr/>
          <a:lstStyle/>
          <a:p>
            <a:pPr/>
            <a:r>
              <a:t>Supervised Learning of Gait Pattern</a:t>
            </a:r>
          </a:p>
        </p:txBody>
      </p:sp>
      <p:pic>
        <p:nvPicPr>
          <p:cNvPr id="177" name="four_leg_gait_pattern_8.png" descr="four_leg_gait_pattern_8.png"/>
          <p:cNvPicPr>
            <a:picLocks noChangeAspect="1"/>
          </p:cNvPicPr>
          <p:nvPr/>
        </p:nvPicPr>
        <p:blipFill>
          <a:blip r:embed="rId2">
            <a:extLst/>
          </a:blip>
          <a:srcRect l="5548" t="9687" r="7957" b="3644"/>
          <a:stretch>
            <a:fillRect/>
          </a:stretch>
        </p:blipFill>
        <p:spPr>
          <a:xfrm>
            <a:off x="1431803" y="3199003"/>
            <a:ext cx="11734468" cy="8818647"/>
          </a:xfrm>
          <a:prstGeom prst="rect">
            <a:avLst/>
          </a:prstGeom>
          <a:ln w="12700">
            <a:miter lim="400000"/>
          </a:ln>
        </p:spPr>
      </p:pic>
      <p:pic>
        <p:nvPicPr>
          <p:cNvPr id="178" name="pred_vs_ideal_exp9.png" descr="pred_vs_ideal_exp9.png"/>
          <p:cNvPicPr>
            <a:picLocks noChangeAspect="1"/>
          </p:cNvPicPr>
          <p:nvPr/>
        </p:nvPicPr>
        <p:blipFill>
          <a:blip r:embed="rId3">
            <a:extLst/>
          </a:blip>
          <a:srcRect l="0" t="12057" r="0" b="68984"/>
          <a:stretch>
            <a:fillRect/>
          </a:stretch>
        </p:blipFill>
        <p:spPr>
          <a:xfrm>
            <a:off x="15407658" y="2748616"/>
            <a:ext cx="5997938" cy="9096315"/>
          </a:xfrm>
          <a:prstGeom prst="rect">
            <a:avLst/>
          </a:prstGeom>
          <a:ln w="12700">
            <a:miter lim="400000"/>
          </a:ln>
        </p:spPr>
      </p:pic>
      <p:sp>
        <p:nvSpPr>
          <p:cNvPr id="179" name="Gait Pattern for Creep Gait"/>
          <p:cNvSpPr txBox="1"/>
          <p:nvPr/>
        </p:nvSpPr>
        <p:spPr>
          <a:xfrm>
            <a:off x="3433577" y="11998833"/>
            <a:ext cx="7730856"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Gait Pattern for Creep Gait</a:t>
            </a:r>
          </a:p>
        </p:txBody>
      </p:sp>
      <p:sp>
        <p:nvSpPr>
          <p:cNvPr id="180" name="Model was able to reconstruct gait signal with 100% accuracy for unto 10 different patterns at a time"/>
          <p:cNvSpPr txBox="1"/>
          <p:nvPr/>
        </p:nvSpPr>
        <p:spPr>
          <a:xfrm>
            <a:off x="14541217" y="12080944"/>
            <a:ext cx="7730855" cy="15143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400"/>
            </a:lvl1pPr>
          </a:lstStyle>
          <a:p>
            <a:pPr/>
            <a:r>
              <a:t>Model was able to reconstruct gait signal with 100% accuracy for unto 10 different patterns at a time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Fitness Function"/>
          <p:cNvSpPr txBox="1"/>
          <p:nvPr>
            <p:ph type="title"/>
          </p:nvPr>
        </p:nvSpPr>
        <p:spPr>
          <a:prstGeom prst="rect">
            <a:avLst/>
          </a:prstGeom>
        </p:spPr>
        <p:txBody>
          <a:bodyPr/>
          <a:lstStyle/>
          <a:p>
            <a:pPr/>
            <a:r>
              <a:t>Fitness Function</a:t>
            </a:r>
          </a:p>
        </p:txBody>
      </p:sp>
      <p:sp>
        <p:nvSpPr>
          <p:cNvPr id="183" name="Evaluation Criteria to measure stability, speed and energy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84" name="Both the aforementioned training frameworks require a Fitness Function [1]…"/>
          <p:cNvSpPr txBox="1"/>
          <p:nvPr>
            <p:ph type="body" idx="1"/>
          </p:nvPr>
        </p:nvSpPr>
        <p:spPr>
          <a:prstGeom prst="rect">
            <a:avLst/>
          </a:prstGeom>
        </p:spPr>
        <p:txBody>
          <a:bodyPr/>
          <a:lstStyle/>
          <a:p>
            <a:pPr marL="670560" indent="-670560" defTabSz="792479">
              <a:spcBef>
                <a:spcPts val="1700"/>
              </a:spcBef>
              <a:buSzPct val="123000"/>
              <a:buChar char="•"/>
              <a:defRPr spc="-50" sz="5087"/>
            </a:pPr>
            <a:r>
              <a:t>Both the aforementioned training frameworks require a Fitness Function [1]</a:t>
            </a:r>
          </a:p>
          <a:p>
            <a:pPr marL="670560" indent="-670560" defTabSz="792479">
              <a:spcBef>
                <a:spcPts val="1700"/>
              </a:spcBef>
              <a:buSzPct val="123000"/>
              <a:buChar char="•"/>
              <a:defRPr spc="-50" sz="5087"/>
            </a:pPr>
            <a:r>
              <a:t>Fitness Function must measure the following</a:t>
            </a:r>
          </a:p>
          <a:p>
            <a:pPr lvl="1" marL="1255775" indent="-670559" defTabSz="792479">
              <a:spcBef>
                <a:spcPts val="1700"/>
              </a:spcBef>
              <a:buSzPct val="123000"/>
              <a:buChar char="•"/>
              <a:defRPr spc="-50" sz="5087"/>
            </a:pPr>
            <a:r>
              <a:t>Stability Criteria, </a:t>
            </a:r>
            <a14:m>
              <m:oMath>
                <m:r>
                  <a:rPr xmlns:a="http://schemas.openxmlformats.org/drawingml/2006/main" sz="6200" i="1">
                    <a:solidFill>
                      <a:srgbClr val="000000"/>
                    </a:solidFill>
                    <a:latin typeface="Cambria Math" panose="02040503050406030204" pitchFamily="18" charset="0"/>
                  </a:rPr>
                  <m:t>S</m:t>
                </m:r>
              </m:oMath>
            </a14:m>
          </a:p>
          <a:p>
            <a:pPr lvl="1" marL="1255775" indent="-670559" defTabSz="792479">
              <a:spcBef>
                <a:spcPts val="1700"/>
              </a:spcBef>
              <a:buSzPct val="123000"/>
              <a:buChar char="•"/>
              <a:defRPr spc="-50" sz="5087"/>
            </a:pPr>
            <a:r>
              <a:t>Energy Efficiency Criteria, </a:t>
            </a:r>
            <a14:m>
              <m:oMath>
                <m:r>
                  <a:rPr xmlns:a="http://schemas.openxmlformats.org/drawingml/2006/main" sz="5900" i="1">
                    <a:solidFill>
                      <a:srgbClr val="000000"/>
                    </a:solidFill>
                    <a:latin typeface="Cambria Math" panose="02040503050406030204" pitchFamily="18" charset="0"/>
                  </a:rPr>
                  <m:t>E</m:t>
                </m:r>
              </m:oMath>
            </a14:m>
          </a:p>
          <a:p>
            <a:pPr marL="670560" indent="-670560" defTabSz="792479">
              <a:spcBef>
                <a:spcPts val="1700"/>
              </a:spcBef>
              <a:buSzPct val="123000"/>
              <a:buChar char="•"/>
              <a:defRPr spc="-50" sz="5087"/>
            </a:pPr>
            <a14:m>
              <m:oMath>
                <m:r>
                  <a:rPr xmlns:a="http://schemas.openxmlformats.org/drawingml/2006/main" sz="6150" i="1">
                    <a:solidFill>
                      <a:srgbClr val="000000"/>
                    </a:solidFill>
                    <a:latin typeface="Cambria Math" panose="02040503050406030204" pitchFamily="18" charset="0"/>
                  </a:rPr>
                  <m:t>F</m:t>
                </m:r>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s</m:t>
                    </m:r>
                  </m:sub>
                </m:sSub>
                <m:sSub>
                  <m:e>
                    <m:r>
                      <a:rPr xmlns:a="http://schemas.openxmlformats.org/drawingml/2006/main" sz="6150" i="1">
                        <a:solidFill>
                          <a:srgbClr val="000000"/>
                        </a:solidFill>
                        <a:latin typeface="Cambria Math" panose="02040503050406030204" pitchFamily="18" charset="0"/>
                      </a:rPr>
                      <m:t>S</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k</m:t>
                    </m:r>
                  </m:e>
                  <m:sub>
                    <m:r>
                      <a:rPr xmlns:a="http://schemas.openxmlformats.org/drawingml/2006/main" sz="6150" i="1">
                        <a:solidFill>
                          <a:srgbClr val="000000"/>
                        </a:solidFill>
                        <a:latin typeface="Cambria Math" panose="02040503050406030204" pitchFamily="18" charset="0"/>
                      </a:rPr>
                      <m:t>e</m:t>
                    </m:r>
                  </m:sub>
                </m:sSub>
                <m:sSub>
                  <m:e>
                    <m:r>
                      <a:rPr xmlns:a="http://schemas.openxmlformats.org/drawingml/2006/main" sz="6150" i="1">
                        <a:solidFill>
                          <a:srgbClr val="000000"/>
                        </a:solidFill>
                        <a:latin typeface="Cambria Math" panose="02040503050406030204" pitchFamily="18" charset="0"/>
                      </a:rPr>
                      <m:t>E</m:t>
                    </m:r>
                  </m:e>
                  <m:sub>
                    <m:r>
                      <a:rPr xmlns:a="http://schemas.openxmlformats.org/drawingml/2006/main" sz="6150" i="1">
                        <a:solidFill>
                          <a:srgbClr val="000000"/>
                        </a:solidFill>
                        <a:latin typeface="Cambria Math" panose="02040503050406030204" pitchFamily="18" charset="0"/>
                      </a:rPr>
                      <m:t>i</m:t>
                    </m:r>
                  </m:sub>
                </m:sSub>
              </m:oMath>
            </a14:m>
            <a:r>
              <a:t> where </a:t>
            </a:r>
          </a:p>
          <a:p>
            <a:pPr lvl="1" marL="1255775" indent="-670559" defTabSz="792479">
              <a:spcBef>
                <a:spcPts val="1700"/>
              </a:spcBef>
              <a:buSzPct val="123000"/>
              <a:buChar char="•"/>
              <a:defRPr spc="-50" sz="5087"/>
            </a:pPr>
            <a:r>
              <a:t>F is the Fitness Value</a:t>
            </a:r>
          </a:p>
          <a:p>
            <a:pPr lvl="1" marL="1255775" indent="-670559" defTabSz="792479">
              <a:spcBef>
                <a:spcPts val="1700"/>
              </a:spcBef>
              <a:buSzPct val="123000"/>
              <a:buChar char="•"/>
              <a:defRPr spc="-50" sz="5087"/>
            </a:pPr>
            <a14:m>
              <m:oMath>
                <m:sSub>
                  <m:e>
                    <m:r>
                      <a:rPr xmlns:a="http://schemas.openxmlformats.org/drawingml/2006/main" sz="6400" i="1">
                        <a:solidFill>
                          <a:srgbClr val="000000"/>
                        </a:solidFill>
                        <a:latin typeface="Cambria Math" panose="02040503050406030204" pitchFamily="18" charset="0"/>
                      </a:rPr>
                      <m:t>k</m:t>
                    </m:r>
                  </m:e>
                  <m:sub>
                    <m:r>
                      <a:rPr xmlns:a="http://schemas.openxmlformats.org/drawingml/2006/main" sz="6400" i="1">
                        <a:solidFill>
                          <a:srgbClr val="000000"/>
                        </a:solidFill>
                        <a:latin typeface="Cambria Math" panose="02040503050406030204" pitchFamily="18" charset="0"/>
                      </a:rPr>
                      <m:t>s</m:t>
                    </m:r>
                  </m:sub>
                </m:sSub>
              </m:oMath>
            </a14:m>
            <a:r>
              <a:t> and </a:t>
            </a:r>
            <a14:m>
              <m:oMath>
                <m:sSub>
                  <m:e>
                    <m:r>
                      <a:rPr xmlns:a="http://schemas.openxmlformats.org/drawingml/2006/main" sz="6450" i="1">
                        <a:solidFill>
                          <a:srgbClr val="000000"/>
                        </a:solidFill>
                        <a:latin typeface="Cambria Math" panose="02040503050406030204" pitchFamily="18" charset="0"/>
                      </a:rPr>
                      <m:t>k</m:t>
                    </m:r>
                  </m:e>
                  <m:sub>
                    <m:r>
                      <a:rPr xmlns:a="http://schemas.openxmlformats.org/drawingml/2006/main" sz="6450" i="1">
                        <a:solidFill>
                          <a:srgbClr val="000000"/>
                        </a:solidFill>
                        <a:latin typeface="Cambria Math" panose="02040503050406030204" pitchFamily="18" charset="0"/>
                      </a:rPr>
                      <m:t>e</m:t>
                    </m:r>
                  </m:sub>
                </m:sSub>
              </m:oMath>
            </a14:m>
            <a:r>
              <a:t> are parameters to account for relative importance of each criteria</a:t>
            </a:r>
            <a:endParaRPr sz="5300"/>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tability Criteria"/>
          <p:cNvSpPr txBox="1"/>
          <p:nvPr>
            <p:ph type="title"/>
          </p:nvPr>
        </p:nvSpPr>
        <p:spPr>
          <a:prstGeom prst="rect">
            <a:avLst/>
          </a:prstGeom>
        </p:spPr>
        <p:txBody>
          <a:bodyPr/>
          <a:lstStyle/>
          <a:p>
            <a:pPr/>
            <a:r>
              <a:t>Stability Criteria</a:t>
            </a:r>
          </a:p>
        </p:txBody>
      </p:sp>
      <p:sp>
        <p:nvSpPr>
          <p:cNvPr id="187" name="Evaluation of Dynamic and Static Stability of the Quadrup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88"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tability Criteria"/>
          <p:cNvSpPr txBox="1"/>
          <p:nvPr>
            <p:ph type="title"/>
          </p:nvPr>
        </p:nvSpPr>
        <p:spPr>
          <a:prstGeom prst="rect">
            <a:avLst/>
          </a:prstGeom>
        </p:spPr>
        <p:txBody>
          <a:bodyPr/>
          <a:lstStyle/>
          <a:p>
            <a:pPr lvl="1"/>
            <a:r>
              <a:t>Stability Criteria</a:t>
            </a:r>
          </a:p>
        </p:txBody>
      </p:sp>
      <p:sp>
        <p:nvSpPr>
          <p:cNvPr id="191" name="Coordinate System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Coordinate Systems used</a:t>
            </a:r>
          </a:p>
        </p:txBody>
      </p:sp>
      <p:sp>
        <p:nvSpPr>
          <p:cNvPr id="192" name="There are two coordinate systems of interest-…"/>
          <p:cNvSpPr txBox="1"/>
          <p:nvPr>
            <p:ph type="body" sz="half" idx="1"/>
          </p:nvPr>
        </p:nvSpPr>
        <p:spPr>
          <a:xfrm>
            <a:off x="1206500" y="4248504"/>
            <a:ext cx="11113910" cy="8256012"/>
          </a:xfrm>
          <a:prstGeom prst="rect">
            <a:avLst/>
          </a:prstGeom>
        </p:spPr>
        <p:txBody>
          <a:bodyPr/>
          <a:lstStyle/>
          <a:p>
            <a:pPr lvl="1" marL="228600" indent="-228600">
              <a:buSzPct val="100000"/>
              <a:buChar char="•"/>
            </a:pPr>
            <a:r>
              <a:t>There are two coordinate systems of interest-</a:t>
            </a:r>
          </a:p>
          <a:p>
            <a:pPr lvl="3" marL="609600" indent="-228600">
              <a:buSzPct val="100000"/>
              <a:buChar char="•"/>
            </a:pPr>
            <a:r>
              <a:t>The Inertial Coordinate system</a:t>
            </a:r>
          </a:p>
          <a:p>
            <a:pPr marL="609600" indent="-228600">
              <a:buSzPct val="100000"/>
              <a:buChar char="•"/>
            </a:pPr>
            <a:r>
              <a:t>The Support Coordinate system</a:t>
            </a:r>
          </a:p>
          <a:p>
            <a:pPr marL="228600" indent="-228600">
              <a:buSzPct val="100000"/>
              <a:buChar char="•"/>
            </a:pPr>
            <a:r>
              <a:t>The Support Coordinate has z-axis along the support line AB and x axis perpendicular to the current support plane </a:t>
            </a:r>
          </a:p>
        </p:txBody>
      </p:sp>
      <p:pic>
        <p:nvPicPr>
          <p:cNvPr id="193" name="Image" descr="Image"/>
          <p:cNvPicPr>
            <a:picLocks noChangeAspect="1"/>
          </p:cNvPicPr>
          <p:nvPr/>
        </p:nvPicPr>
        <p:blipFill>
          <a:blip r:embed="rId2">
            <a:extLst/>
          </a:blip>
          <a:stretch>
            <a:fillRect/>
          </a:stretch>
        </p:blipFill>
        <p:spPr>
          <a:xfrm>
            <a:off x="12865843" y="4976169"/>
            <a:ext cx="11113911" cy="51778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